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1"/>
  </p:notesMasterIdLst>
  <p:handoutMasterIdLst>
    <p:handoutMasterId r:id="rId22"/>
  </p:handoutMasterIdLst>
  <p:sldIdLst>
    <p:sldId id="256" r:id="rId6"/>
    <p:sldId id="259" r:id="rId7"/>
    <p:sldId id="304" r:id="rId8"/>
    <p:sldId id="305" r:id="rId9"/>
    <p:sldId id="298" r:id="rId10"/>
    <p:sldId id="313" r:id="rId11"/>
    <p:sldId id="309" r:id="rId12"/>
    <p:sldId id="310" r:id="rId13"/>
    <p:sldId id="311" r:id="rId14"/>
    <p:sldId id="307" r:id="rId15"/>
    <p:sldId id="312" r:id="rId16"/>
    <p:sldId id="281" r:id="rId17"/>
    <p:sldId id="286" r:id="rId18"/>
    <p:sldId id="306" r:id="rId19"/>
    <p:sldId id="273" r:id="rId20"/>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84725" autoAdjust="0"/>
  </p:normalViewPr>
  <p:slideViewPr>
    <p:cSldViewPr snapToGrid="0" snapToObjects="1">
      <p:cViewPr>
        <p:scale>
          <a:sx n="66" d="100"/>
          <a:sy n="66" d="100"/>
        </p:scale>
        <p:origin x="-288" y="13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08/10/2015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1A9B78C9-C02F-4EAC-962C-64BE2D0AC54D}" type="slidenum">
              <a:rPr lang="fr-FR"/>
              <a:pPr>
                <a:defRPr/>
              </a:pPr>
              <a:t>‹#›</a:t>
            </a:fld>
            <a:endParaRPr lang="fr-FR"/>
          </a:p>
        </p:txBody>
      </p:sp>
    </p:spTree>
    <p:extLst>
      <p:ext uri="{BB962C8B-B14F-4D97-AF65-F5344CB8AC3E}">
        <p14:creationId xmlns:p14="http://schemas.microsoft.com/office/powerpoint/2010/main" val="29822401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CE57C4E2-32A3-4C1E-999F-62AC7B48B589}" type="datetimeFigureOut">
              <a:rPr lang="en-GB"/>
              <a:pPr>
                <a:defRPr/>
              </a:pPr>
              <a:t>08/10/2015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7935A57A-D9BA-4E81-AA93-82AB62F9596B}" type="slidenum">
              <a:rPr lang="en-GB"/>
              <a:pPr>
                <a:defRPr/>
              </a:pPr>
              <a:t>‹#›</a:t>
            </a:fld>
            <a:endParaRPr lang="en-GB"/>
          </a:p>
        </p:txBody>
      </p:sp>
    </p:spTree>
    <p:extLst>
      <p:ext uri="{BB962C8B-B14F-4D97-AF65-F5344CB8AC3E}">
        <p14:creationId xmlns:p14="http://schemas.microsoft.com/office/powerpoint/2010/main" val="24129610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C3A362A-4445-4E7E-AE99-48DE16F4C14B}"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90CC2EB-A1B3-4DB5-B2DD-A143E7E709B6}"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4C0388B-B3B3-4D3E-804E-CE89D38AFF37}"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6FAAF27-BAEA-49C7-B3EC-2EE84E9135CC}"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FE11272-B3F2-4B34-B9E7-D68B9848BD49}"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157CB680-D723-41B9-946E-B3B185851BDB}" type="slidenum">
              <a:rPr lang="en-GB" smtClean="0"/>
              <a:pPr eaLnBrk="1" hangingPunct="1"/>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2DC27D20-6D41-43CB-80A7-FFDC559EABCD}" type="slidenum">
              <a:rPr lang="en-GB" smtClean="0"/>
              <a:pPr eaLnBrk="1" hangingPunct="1"/>
              <a:t>15</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CA992169-CC21-419D-9F5C-33E904814223}"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B36FEFDC-DD78-4C35-AA93-032021643E15}" type="slidenum">
              <a:rPr lang="en-US" smtClean="0">
                <a:solidFill>
                  <a:srgbClr val="000000"/>
                </a:solidFill>
              </a:rPr>
              <a:pPr eaLnBrk="1" hangingPunct="1"/>
              <a:t>3</a:t>
            </a:fld>
            <a:endParaRPr 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F7CD799A-5ABC-4D79-AF73-DCC486EF3FE3}"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6150486-D132-4E62-895E-98B65535AF10}"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6DD7A97-F382-4049-B1E8-734B8CAC9FDA}"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4560D5D-A2D3-425C-92E3-7587382BCD40}"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0D8A3D8-C035-4A7C-AB08-2DDE11A105F0}"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63CB8CC3-D7C9-4205-9DC0-A787587FF6B2}"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67584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B0FBBCD2-3015-4B93-A4F5-2CF9BFFA136C}" type="datetime1">
              <a:rPr lang="fr-FR"/>
              <a:pPr>
                <a:defRPr/>
              </a:pPr>
              <a:t>08/10/2015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066453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B0DD703A-0B45-41CB-B987-96A98F2FFA59}" type="datetime1">
              <a:rPr lang="fr-FR"/>
              <a:pPr>
                <a:defRPr/>
              </a:pPr>
              <a:t>08/10/2015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326138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3D541D94-047A-49EE-828C-CD5326D1DC9B}" type="datetime1">
              <a:rPr lang="fr-FR"/>
              <a:pPr>
                <a:defRPr/>
              </a:pPr>
              <a:t>08/10/2015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267949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7918A2FE-A5B8-4624-B5CD-2CB977A5C158}" type="datetime1">
              <a:rPr lang="fr-FR"/>
              <a:pPr>
                <a:defRPr/>
              </a:pPr>
              <a:t>08/10/2015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407457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CD0D352D-E2AD-451C-88AC-8FD346091719}" type="datetime1">
              <a:rPr lang="fr-FR"/>
              <a:pPr>
                <a:defRPr/>
              </a:pPr>
              <a:t>08/10/2015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146214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D24B5128-3D3C-494C-A1B5-BC66213309D5}" type="datetime1">
              <a:rPr lang="fr-FR"/>
              <a:pPr>
                <a:defRPr/>
              </a:pPr>
              <a:t>08/10/2015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1840008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55787D92-373D-45AB-A48B-8E7123E3216D}" type="datetime1">
              <a:rPr lang="fr-FR"/>
              <a:pPr>
                <a:defRPr/>
              </a:pPr>
              <a:t>08/10/2015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4000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57AF06EB-7CB0-4BF6-B02A-64E535A2C425}" type="datetime1">
              <a:rPr lang="fr-FR"/>
              <a:pPr>
                <a:defRPr/>
              </a:pPr>
              <a:t>08/10/2015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96" r:id="rId1"/>
    <p:sldLayoutId id="2147483991" r:id="rId2"/>
    <p:sldLayoutId id="2147483992" r:id="rId3"/>
    <p:sldLayoutId id="2147483993" r:id="rId4"/>
    <p:sldLayoutId id="2147483994" r:id="rId5"/>
    <p:sldLayoutId id="2147483995" r:id="rId6"/>
    <p:sldLayoutId id="2147483997" r:id="rId7"/>
    <p:sldLayoutId id="2147483998"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crpd@ohchr.or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cermi.es/"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ohchr.org/EN/HRBodies/CRPD/Pages/Session6.asp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7207988" cy="979488"/>
          </a:xfrm>
        </p:spPr>
        <p:txBody>
          <a:bodyPr/>
          <a:lstStyle/>
          <a:p>
            <a:pPr algn="r" rtl="1"/>
            <a:r>
              <a:rPr lang="ar-SA" sz="3200" dirty="0" smtClean="0">
                <a:solidFill>
                  <a:schemeClr val="bg1"/>
                </a:solidFill>
                <a:latin typeface="Arial" charset="0"/>
                <a:ea typeface="ＭＳ Ｐゴシック" pitchFamily="34" charset="-128"/>
                <a:cs typeface="Arial" charset="0"/>
              </a:rPr>
              <a:t>الوحدة 7-2</a:t>
            </a:r>
            <a:endParaRPr lang="en-US" sz="3200" dirty="0" smtClean="0">
              <a:solidFill>
                <a:schemeClr val="bg1"/>
              </a:solidFill>
              <a:latin typeface="Arial" charset="0"/>
              <a:ea typeface="ＭＳ Ｐゴシック" pitchFamily="34" charset="-128"/>
              <a:cs typeface="Arial" charset="0"/>
            </a:endParaRPr>
          </a:p>
        </p:txBody>
      </p:sp>
      <p:sp>
        <p:nvSpPr>
          <p:cNvPr id="5123" name="Titre 10"/>
          <p:cNvSpPr>
            <a:spLocks noGrp="1"/>
          </p:cNvSpPr>
          <p:nvPr>
            <p:ph type="ctrTitle"/>
          </p:nvPr>
        </p:nvSpPr>
        <p:spPr>
          <a:xfrm>
            <a:off x="723900" y="1930400"/>
            <a:ext cx="7348538" cy="1149350"/>
          </a:xfrm>
        </p:spPr>
        <p:txBody>
          <a:bodyPr/>
          <a:lstStyle/>
          <a:p>
            <a:pPr algn="r" rtl="1"/>
            <a:r>
              <a:rPr lang="ar-EG" sz="3400" dirty="0" smtClean="0">
                <a:latin typeface="Arial" charset="0"/>
                <a:ea typeface="ＭＳ Ｐゴシック" pitchFamily="34" charset="-128"/>
                <a:cs typeface="Arial" charset="0"/>
              </a:rPr>
              <a:t>تقديم التقارير البديلة إلى اللجنة المعنية بحقوق الأشخاص ذوي الإعاقة</a:t>
            </a:r>
            <a:endParaRPr lang="en-GB" sz="3400" dirty="0" smtClean="0">
              <a:latin typeface="Arial" charset="0"/>
              <a:ea typeface="ＭＳ Ｐゴシック" pitchFamily="34" charset="-128"/>
              <a:cs typeface="Arial" charset="0"/>
            </a:endParaRPr>
          </a:p>
        </p:txBody>
      </p:sp>
      <p:sp>
        <p:nvSpPr>
          <p:cNvPr id="4" name="Text Box 4"/>
          <p:cNvSpPr txBox="1">
            <a:spLocks noChangeArrowheads="1"/>
          </p:cNvSpPr>
          <p:nvPr/>
        </p:nvSpPr>
        <p:spPr bwMode="auto">
          <a:xfrm>
            <a:off x="6362700" y="5600700"/>
            <a:ext cx="2257425" cy="101282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1" i="0" u="none" strike="noStrike" kern="0" cap="none" spc="0" normalizeH="0" baseline="0" noProof="0" dirty="0">
                <a:ln>
                  <a:noFill/>
                </a:ln>
                <a:solidFill>
                  <a:sysClr val="window" lastClr="FFFFFF"/>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مكتب المفوض السامي</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
        <p:nvSpPr>
          <p:cNvPr id="5" name="Text Box 5"/>
          <p:cNvSpPr txBox="1">
            <a:spLocks noChangeArrowheads="1"/>
          </p:cNvSpPr>
          <p:nvPr/>
        </p:nvSpPr>
        <p:spPr bwMode="auto">
          <a:xfrm>
            <a:off x="3971925" y="6365875"/>
            <a:ext cx="1419225" cy="25717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436563" y="274638"/>
            <a:ext cx="8320087" cy="1090612"/>
          </a:xfrm>
        </p:spPr>
        <p:txBody>
          <a:bodyPr/>
          <a:lstStyle/>
          <a:p>
            <a:pPr algn="ctr" rtl="1" eaLnBrk="1" hangingPunct="1"/>
            <a:r>
              <a:rPr lang="ar-SA" sz="3600" dirty="0" smtClean="0">
                <a:latin typeface="Arial" charset="0"/>
                <a:ea typeface="ＭＳ Ｐゴシック" pitchFamily="34" charset="-128"/>
                <a:cs typeface="Arial" charset="0"/>
              </a:rPr>
              <a:t>معلومات مفيدة لصياغة التوصيات</a:t>
            </a:r>
            <a:endParaRPr lang="fr-FR" sz="3600" dirty="0" smtClean="0">
              <a:latin typeface="Arial" charset="0"/>
              <a:ea typeface="ＭＳ Ｐゴシック" pitchFamily="34" charset="-128"/>
              <a:cs typeface="Arial" charset="0"/>
            </a:endParaRPr>
          </a:p>
        </p:txBody>
      </p:sp>
      <p:sp>
        <p:nvSpPr>
          <p:cNvPr id="14339"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a:buFont typeface="Wingdings" pitchFamily="2" charset="2"/>
              <a:buChar char="ü"/>
            </a:pPr>
            <a:r>
              <a:rPr lang="ar-SA" sz="2800" dirty="0" smtClean="0"/>
              <a:t>الوضوح</a:t>
            </a:r>
            <a:endParaRPr lang="en-GB" sz="2800" dirty="0"/>
          </a:p>
          <a:p>
            <a:pPr algn="r" rtl="1">
              <a:buFont typeface="Wingdings" pitchFamily="2" charset="2"/>
              <a:buChar char="ü"/>
            </a:pPr>
            <a:r>
              <a:rPr lang="ar-SA" sz="2800" dirty="0" smtClean="0"/>
              <a:t>إجراء واحد لكل توصية</a:t>
            </a:r>
            <a:endParaRPr lang="en-GB" sz="2800" dirty="0"/>
          </a:p>
          <a:p>
            <a:pPr algn="r" rtl="1">
              <a:buFont typeface="Wingdings" pitchFamily="2" charset="2"/>
              <a:buChar char="ü"/>
            </a:pPr>
            <a:r>
              <a:rPr lang="ar-SA" sz="2800" dirty="0" smtClean="0"/>
              <a:t>تعيين العناصر الفعالة المسؤولة</a:t>
            </a:r>
            <a:endParaRPr lang="en-GB" sz="2800" dirty="0"/>
          </a:p>
          <a:p>
            <a:pPr algn="r" rtl="1">
              <a:buFont typeface="Wingdings" pitchFamily="2" charset="2"/>
              <a:buChar char="ü"/>
            </a:pPr>
            <a:r>
              <a:rPr lang="ar-SA" sz="2800" dirty="0" smtClean="0"/>
              <a:t>تقديم توصيات يمكن قياسها إذا أمكن</a:t>
            </a:r>
            <a:endParaRPr lang="en-GB" sz="2800" dirty="0"/>
          </a:p>
          <a:p>
            <a:pPr algn="r" rtl="1">
              <a:buFont typeface="Wingdings" pitchFamily="2" charset="2"/>
              <a:buChar char="ü"/>
            </a:pPr>
            <a:r>
              <a:rPr lang="ar-SA" sz="2800" dirty="0" smtClean="0"/>
              <a:t>اقتراح إطار زمني للتنفيذ عند الاقتضاء</a:t>
            </a:r>
            <a:endParaRPr lang="en-GB" sz="2800" dirty="0"/>
          </a:p>
          <a:p>
            <a:pPr algn="r" rtl="1">
              <a:buFont typeface="Wingdings" pitchFamily="2" charset="2"/>
              <a:buChar char="ü"/>
            </a:pPr>
            <a:r>
              <a:rPr lang="ar-SA" sz="2800" dirty="0" smtClean="0"/>
              <a:t>ربط التوصية بأحد التحديات المحددة للتنفيذ</a:t>
            </a:r>
            <a:endParaRPr lang="en-GB" sz="2800" dirty="0"/>
          </a:p>
          <a:p>
            <a:pPr algn="r" rtl="1">
              <a:buFont typeface="Wingdings" pitchFamily="2" charset="2"/>
              <a:buChar char="ü"/>
            </a:pPr>
            <a:r>
              <a:rPr lang="ar-SA" sz="2800" dirty="0" smtClean="0"/>
              <a:t>تجنب التوصيات الغامضة أو العامة</a:t>
            </a:r>
            <a:endParaRPr lang="en-GB" sz="2800" dirty="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436563" y="274638"/>
            <a:ext cx="8320087" cy="1090612"/>
          </a:xfrm>
        </p:spPr>
        <p:txBody>
          <a:bodyPr/>
          <a:lstStyle/>
          <a:p>
            <a:pPr algn="ctr" eaLnBrk="1" hangingPunct="1"/>
            <a:r>
              <a:rPr lang="ar-SA" sz="3600" dirty="0" smtClean="0">
                <a:latin typeface="Arial" charset="0"/>
                <a:ea typeface="ＭＳ Ｐゴシック" pitchFamily="34" charset="-128"/>
                <a:cs typeface="Arial" charset="0"/>
              </a:rPr>
              <a:t>مثال: توصية بشأن عدم التمييز</a:t>
            </a:r>
            <a:r>
              <a:rPr lang="en-US" sz="3600" dirty="0" smtClean="0">
                <a:latin typeface="Arial" charset="0"/>
                <a:ea typeface="ＭＳ Ｐゴシック" pitchFamily="34" charset="-128"/>
                <a:cs typeface="Arial" charset="0"/>
              </a:rPr>
              <a:t/>
            </a:r>
            <a:br>
              <a:rPr lang="en-US" sz="3600" dirty="0" smtClean="0">
                <a:latin typeface="Arial" charset="0"/>
                <a:ea typeface="ＭＳ Ｐゴシック" pitchFamily="34" charset="-128"/>
                <a:cs typeface="Arial" charset="0"/>
              </a:rPr>
            </a:br>
            <a:endParaRPr lang="fr-FR" sz="3600" dirty="0" smtClean="0">
              <a:latin typeface="Arial" charset="0"/>
              <a:ea typeface="ＭＳ Ｐゴシック" pitchFamily="34" charset="-128"/>
              <a:cs typeface="Arial" charset="0"/>
            </a:endParaRPr>
          </a:p>
        </p:txBody>
      </p:sp>
      <p:sp>
        <p:nvSpPr>
          <p:cNvPr id="14339" name="Content Placeholder 2"/>
          <p:cNvSpPr txBox="1">
            <a:spLocks/>
          </p:cNvSpPr>
          <p:nvPr/>
        </p:nvSpPr>
        <p:spPr bwMode="auto">
          <a:xfrm>
            <a:off x="1016000" y="1365250"/>
            <a:ext cx="7056438" cy="473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342900" indent="-342900">
              <a:buFont typeface="Wingdings" pitchFamily="2" charset="2"/>
              <a:buChar char="ü"/>
              <a:defRPr/>
            </a:pPr>
            <a:endParaRPr lang="en-GB" sz="2400" dirty="0" smtClean="0"/>
          </a:p>
          <a:p>
            <a:pPr>
              <a:defRPr/>
            </a:pPr>
            <a:endParaRPr lang="en-GB" sz="2400" dirty="0" smtClean="0"/>
          </a:p>
        </p:txBody>
      </p:sp>
      <p:sp>
        <p:nvSpPr>
          <p:cNvPr id="2" name="Rectangle 1"/>
          <p:cNvSpPr/>
          <p:nvPr/>
        </p:nvSpPr>
        <p:spPr>
          <a:xfrm>
            <a:off x="1016000" y="1839434"/>
            <a:ext cx="7056438" cy="388088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SA" sz="2400" i="1" dirty="0" smtClean="0"/>
              <a:t>توصي اللجنة الدولة الطرف بأن </a:t>
            </a:r>
            <a:r>
              <a:rPr lang="ar-SA" sz="2400" i="1" dirty="0" err="1" smtClean="0"/>
              <a:t>تُمنهج</a:t>
            </a:r>
            <a:r>
              <a:rPr lang="ar-SA" sz="2400" i="1" dirty="0" smtClean="0"/>
              <a:t> عملية جمع البيانات المصنَّفة حسب نوع الجنس والفئة العمرية ونوع الإعاقة، وتحليل تلك البيانات ونشرها؛ وأن تُعزِّز بناء القدرات في هذا المجال؛ وأن تضع مؤشرات تراعي الفوارق بين الجنسين من أجل وضع التشريعات والسياسات اللازمة وتعزيز المؤسسات لرصد التقدم المحرز في مجال تطبيق مختلف أحكام الاتفاقية وتقديم تقارير عن ذلك</a:t>
            </a:r>
            <a:endParaRPr lang="en-GB" sz="2400" i="1"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741363" y="274638"/>
            <a:ext cx="8015287" cy="1090612"/>
          </a:xfrm>
        </p:spPr>
        <p:txBody>
          <a:bodyPr/>
          <a:lstStyle/>
          <a:p>
            <a:pPr algn="ctr" eaLnBrk="1" hangingPunct="1"/>
            <a:r>
              <a:rPr lang="ar-EG" sz="3600" dirty="0" smtClean="0">
                <a:latin typeface="Arial" charset="0"/>
                <a:ea typeface="ＭＳ Ｐゴシック" pitchFamily="34" charset="-128"/>
                <a:cs typeface="Arial" charset="0"/>
              </a:rPr>
              <a:t>هيكل التقرير</a:t>
            </a:r>
            <a:endParaRPr lang="fr-FR" sz="3600" dirty="0" smtClean="0">
              <a:latin typeface="Arial" charset="0"/>
              <a:ea typeface="ＭＳ Ｐゴシック" pitchFamily="34" charset="-128"/>
              <a:cs typeface="Arial" charset="0"/>
            </a:endParaRPr>
          </a:p>
        </p:txBody>
      </p:sp>
      <p:sp>
        <p:nvSpPr>
          <p:cNvPr id="9219" name="Content Placeholder 2"/>
          <p:cNvSpPr txBox="1">
            <a:spLocks/>
          </p:cNvSpPr>
          <p:nvPr/>
        </p:nvSpPr>
        <p:spPr bwMode="auto">
          <a:xfrm>
            <a:off x="1016000" y="1112838"/>
            <a:ext cx="7056438" cy="5108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lnSpc>
                <a:spcPct val="90000"/>
              </a:lnSpc>
              <a:spcBef>
                <a:spcPct val="20000"/>
              </a:spcBef>
              <a:buClr>
                <a:schemeClr val="tx2"/>
              </a:buClr>
              <a:buFont typeface="Wingdings" pitchFamily="-108" charset="2"/>
              <a:buChar char="ü"/>
              <a:defRPr/>
            </a:pPr>
            <a:endParaRPr lang="en-US" sz="22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EG" sz="2400" dirty="0" smtClean="0">
                <a:cs typeface="Arial" charset="0"/>
              </a:rPr>
              <a:t>موجز تنفيذي</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EG" sz="2400" dirty="0" smtClean="0">
                <a:cs typeface="Arial" charset="0"/>
              </a:rPr>
              <a:t>المحتويات</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EG" sz="2400" dirty="0" smtClean="0">
                <a:cs typeface="Arial" charset="0"/>
              </a:rPr>
              <a:t>وصف المنهجية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EG" sz="2400" dirty="0" smtClean="0">
                <a:cs typeface="Arial" charset="0"/>
              </a:rPr>
              <a:t>معلومات أساسية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EG" sz="2400" dirty="0" smtClean="0">
                <a:cs typeface="Arial" charset="0"/>
              </a:rPr>
              <a:t>المسائل الرئيسية:</a:t>
            </a:r>
            <a:endParaRPr lang="en-US" sz="2400" dirty="0" smtClean="0">
              <a:cs typeface="Arial" charset="0"/>
            </a:endParaRPr>
          </a:p>
          <a:p>
            <a:pPr marL="800100" lvl="1" indent="-342900" algn="r" rtl="1" eaLnBrk="1" hangingPunct="1">
              <a:lnSpc>
                <a:spcPct val="90000"/>
              </a:lnSpc>
              <a:spcBef>
                <a:spcPct val="20000"/>
              </a:spcBef>
              <a:buClr>
                <a:schemeClr val="tx2"/>
              </a:buClr>
              <a:buFont typeface="Arial" pitchFamily="34" charset="0"/>
              <a:buChar char="•"/>
              <a:defRPr/>
            </a:pPr>
            <a:r>
              <a:rPr lang="ar-EG" sz="2400" dirty="0" smtClean="0">
                <a:cs typeface="Arial" charset="0"/>
              </a:rPr>
              <a:t>التعاريف والمبادئ والالتزامات العامة</a:t>
            </a:r>
            <a:endParaRPr lang="en-US" sz="2400" dirty="0" smtClean="0">
              <a:cs typeface="Arial" charset="0"/>
            </a:endParaRPr>
          </a:p>
          <a:p>
            <a:pPr marL="800100" lvl="1" indent="-342900" algn="r" rtl="1" eaLnBrk="1" hangingPunct="1">
              <a:lnSpc>
                <a:spcPct val="90000"/>
              </a:lnSpc>
              <a:spcBef>
                <a:spcPct val="20000"/>
              </a:spcBef>
              <a:buClr>
                <a:schemeClr val="tx2"/>
              </a:buClr>
              <a:buFont typeface="Arial" pitchFamily="34" charset="0"/>
              <a:buChar char="•"/>
              <a:defRPr/>
            </a:pPr>
            <a:r>
              <a:rPr lang="ar-EG" sz="2400" dirty="0" smtClean="0">
                <a:cs typeface="Arial" charset="0"/>
              </a:rPr>
              <a:t>الحقوق الموضوعية</a:t>
            </a:r>
            <a:endParaRPr lang="en-US" sz="2400" dirty="0" smtClean="0">
              <a:cs typeface="Arial" charset="0"/>
            </a:endParaRPr>
          </a:p>
          <a:p>
            <a:pPr marL="800100" lvl="1" indent="-342900" algn="r" rtl="1" eaLnBrk="1" hangingPunct="1">
              <a:lnSpc>
                <a:spcPct val="90000"/>
              </a:lnSpc>
              <a:spcBef>
                <a:spcPct val="20000"/>
              </a:spcBef>
              <a:buClr>
                <a:schemeClr val="tx2"/>
              </a:buClr>
              <a:buFont typeface="Arial" pitchFamily="34" charset="0"/>
              <a:buChar char="•"/>
              <a:defRPr/>
            </a:pPr>
            <a:r>
              <a:rPr lang="ar-EG" sz="2400" dirty="0" smtClean="0">
                <a:cs typeface="Arial" charset="0"/>
              </a:rPr>
              <a:t>حقوق النساء والفتيات والأولاد</a:t>
            </a:r>
            <a:endParaRPr lang="en-US" sz="2400" dirty="0" smtClean="0">
              <a:cs typeface="Arial" charset="0"/>
            </a:endParaRPr>
          </a:p>
          <a:p>
            <a:pPr marL="800100" lvl="1" indent="-342900" algn="r" rtl="1" eaLnBrk="1" hangingPunct="1">
              <a:lnSpc>
                <a:spcPct val="90000"/>
              </a:lnSpc>
              <a:spcBef>
                <a:spcPct val="20000"/>
              </a:spcBef>
              <a:buClr>
                <a:schemeClr val="tx2"/>
              </a:buClr>
              <a:buFont typeface="Arial" pitchFamily="34" charset="0"/>
              <a:buChar char="•"/>
              <a:defRPr/>
            </a:pPr>
            <a:r>
              <a:rPr lang="ar-EG" sz="2400" dirty="0" smtClean="0">
                <a:cs typeface="Arial" charset="0"/>
              </a:rPr>
              <a:t>التزامات محدَّدة</a:t>
            </a:r>
            <a:endParaRPr lang="en-US" sz="2400" dirty="0" smtClean="0">
              <a:cs typeface="Arial" charset="0"/>
            </a:endParaRPr>
          </a:p>
          <a:p>
            <a:pPr marL="514350" indent="-342900" algn="r" rtl="1" eaLnBrk="1" hangingPunct="1">
              <a:lnSpc>
                <a:spcPct val="90000"/>
              </a:lnSpc>
              <a:spcBef>
                <a:spcPct val="20000"/>
              </a:spcBef>
              <a:buClr>
                <a:schemeClr val="tx2"/>
              </a:buClr>
              <a:buFont typeface="Wingdings" pitchFamily="2" charset="2"/>
              <a:buChar char="ü"/>
              <a:defRPr/>
            </a:pPr>
            <a:r>
              <a:rPr lang="ar-EG" sz="2400" dirty="0" smtClean="0">
                <a:cs typeface="Arial" charset="0"/>
              </a:rPr>
              <a:t>التوصيات</a:t>
            </a:r>
            <a:endParaRPr lang="en-US" sz="24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96875" y="274638"/>
            <a:ext cx="8359775" cy="1090612"/>
          </a:xfrm>
        </p:spPr>
        <p:txBody>
          <a:bodyPr/>
          <a:lstStyle/>
          <a:p>
            <a:pPr algn="ctr" rtl="1" eaLnBrk="1" hangingPunct="1"/>
            <a:r>
              <a:rPr lang="ar-EG" sz="3500" dirty="0" smtClean="0">
                <a:latin typeface="Arial" charset="0"/>
                <a:ea typeface="ＭＳ Ｐゴシック" pitchFamily="34" charset="-128"/>
                <a:cs typeface="Arial" charset="0"/>
              </a:rPr>
              <a:t>تقديم التقرير إلى اللجنة</a:t>
            </a:r>
            <a:endParaRPr lang="fr-FR" sz="3500" dirty="0" smtClean="0">
              <a:latin typeface="Arial" charset="0"/>
              <a:ea typeface="ＭＳ Ｐゴシック" pitchFamily="34" charset="-128"/>
              <a:cs typeface="Arial" charset="0"/>
            </a:endParaRPr>
          </a:p>
        </p:txBody>
      </p:sp>
      <p:sp>
        <p:nvSpPr>
          <p:cNvPr id="16387" name="Content Placeholder 2"/>
          <p:cNvSpPr txBox="1">
            <a:spLocks/>
          </p:cNvSpPr>
          <p:nvPr/>
        </p:nvSpPr>
        <p:spPr bwMode="auto">
          <a:xfrm>
            <a:off x="1016000" y="1365250"/>
            <a:ext cx="7056438"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lnSpc>
                <a:spcPct val="90000"/>
              </a:lnSpc>
              <a:spcBef>
                <a:spcPct val="20000"/>
              </a:spcBef>
              <a:buClr>
                <a:schemeClr val="tx2"/>
              </a:buClr>
              <a:defRPr/>
            </a:pPr>
            <a:r>
              <a:rPr lang="ar-EG" sz="2700" i="1" dirty="0" smtClean="0">
                <a:cs typeface="Arial" charset="0"/>
              </a:rPr>
              <a:t>متى؟</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EG" sz="2700" dirty="0" smtClean="0">
                <a:cs typeface="Arial" charset="0"/>
              </a:rPr>
              <a:t>مع تقرير الدولة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EG" sz="2700" dirty="0" smtClean="0">
                <a:cs typeface="Arial" charset="0"/>
              </a:rPr>
              <a:t>قبل إصدار قائمة المسائل</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EG" sz="2700" dirty="0" smtClean="0">
                <a:cs typeface="Arial" charset="0"/>
              </a:rPr>
              <a:t>قبل إجراء الحوار البناء</a:t>
            </a:r>
            <a:endParaRPr lang="en-US" sz="2700" dirty="0" smtClean="0">
              <a:cs typeface="Arial" charset="0"/>
            </a:endParaRPr>
          </a:p>
          <a:p>
            <a:pPr algn="r" rtl="1" eaLnBrk="1" hangingPunct="1">
              <a:lnSpc>
                <a:spcPct val="90000"/>
              </a:lnSpc>
              <a:spcBef>
                <a:spcPct val="20000"/>
              </a:spcBef>
              <a:buClr>
                <a:schemeClr val="tx2"/>
              </a:buClr>
              <a:defRPr/>
            </a:pPr>
            <a:r>
              <a:rPr lang="ar-EG" sz="2700" i="1" dirty="0" smtClean="0">
                <a:cs typeface="Arial" charset="0"/>
              </a:rPr>
              <a:t>مقابلة اللجنة؟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EG" sz="2700" dirty="0" smtClean="0">
                <a:cs typeface="Arial" charset="0"/>
              </a:rPr>
              <a:t>الجلسة قبيل الحوار البناء</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EG" sz="2700" dirty="0" smtClean="0">
                <a:cs typeface="Arial" charset="0"/>
              </a:rPr>
              <a:t>أثناء الجلسة</a:t>
            </a:r>
            <a:endParaRPr lang="en-US" sz="2700" dirty="0" smtClean="0">
              <a:cs typeface="Arial" charset="0"/>
            </a:endParaRPr>
          </a:p>
          <a:p>
            <a:pPr algn="r" rtl="1" eaLnBrk="1" hangingPunct="1">
              <a:lnSpc>
                <a:spcPct val="90000"/>
              </a:lnSpc>
              <a:spcBef>
                <a:spcPct val="20000"/>
              </a:spcBef>
              <a:buClr>
                <a:schemeClr val="tx2"/>
              </a:buClr>
              <a:defRPr/>
            </a:pPr>
            <a:r>
              <a:rPr lang="ar-EG" sz="2700" i="1" dirty="0" smtClean="0">
                <a:cs typeface="Arial" charset="0"/>
              </a:rPr>
              <a:t>كيف؟</a:t>
            </a:r>
            <a:endParaRPr lang="en-US" sz="2700" dirty="0" smtClean="0">
              <a:cs typeface="Arial" charset="0"/>
            </a:endParaRPr>
          </a:p>
          <a:p>
            <a:pPr algn="r" rtl="1" eaLnBrk="1" hangingPunct="1">
              <a:lnSpc>
                <a:spcPct val="90000"/>
              </a:lnSpc>
              <a:spcBef>
                <a:spcPct val="20000"/>
              </a:spcBef>
              <a:buClr>
                <a:schemeClr val="tx2"/>
              </a:buClr>
              <a:defRPr/>
            </a:pPr>
            <a:r>
              <a:rPr lang="en-US" sz="2700" dirty="0" smtClean="0">
                <a:cs typeface="Arial" charset="0"/>
                <a:hlinkClick r:id="rId3"/>
              </a:rPr>
              <a:t>crpd@ohchr.org</a:t>
            </a:r>
            <a:r>
              <a:rPr lang="en-US" sz="2700" dirty="0" smtClean="0">
                <a:cs typeface="Arial" charset="0"/>
              </a:rPr>
              <a:t> </a:t>
            </a: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396875" y="274638"/>
            <a:ext cx="8359775" cy="1090612"/>
          </a:xfrm>
        </p:spPr>
        <p:txBody>
          <a:bodyPr/>
          <a:lstStyle/>
          <a:p>
            <a:pPr algn="ctr" eaLnBrk="1" hangingPunct="1"/>
            <a:r>
              <a:rPr lang="ar-SA" sz="3500" dirty="0" smtClean="0">
                <a:latin typeface="Arial" charset="0"/>
                <a:ea typeface="ＭＳ Ｐゴシック" pitchFamily="34" charset="-128"/>
                <a:cs typeface="Arial" charset="0"/>
              </a:rPr>
              <a:t>المتابعة</a:t>
            </a:r>
            <a:endParaRPr lang="fr-FR" sz="3500" dirty="0" smtClean="0">
              <a:latin typeface="Arial" charset="0"/>
              <a:ea typeface="ＭＳ Ｐゴシック" pitchFamily="34" charset="-128"/>
              <a:cs typeface="Arial" charset="0"/>
            </a:endParaRPr>
          </a:p>
        </p:txBody>
      </p:sp>
      <p:sp>
        <p:nvSpPr>
          <p:cNvPr id="18435" name="Content Placeholder 2"/>
          <p:cNvSpPr txBox="1">
            <a:spLocks/>
          </p:cNvSpPr>
          <p:nvPr/>
        </p:nvSpPr>
        <p:spPr bwMode="auto">
          <a:xfrm>
            <a:off x="1016000" y="1365250"/>
            <a:ext cx="7056438" cy="449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إصدار نشرة صحفية</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عقد مؤتمر صحفي</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مواصلة تحالف التقرير البديل</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الاجتماع مع موظفي الوزارة</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الاجتماع مع البرلمانيين</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الاجتماع مع أفرقة الأمم المتحدة القطرية</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عقد مؤتمر وطني</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عقد حلقات تدريب بشأن قضايا محدَّدة</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المساعدة في التنفيذ</a:t>
            </a:r>
            <a:endParaRPr lang="en-US" sz="2700" dirty="0">
              <a:cs typeface="Arial" charset="0"/>
            </a:endParaRPr>
          </a:p>
          <a:p>
            <a:pPr algn="r" rtl="1" eaLnBrk="1" hangingPunct="1">
              <a:lnSpc>
                <a:spcPct val="90000"/>
              </a:lnSpc>
              <a:spcBef>
                <a:spcPct val="20000"/>
              </a:spcBef>
              <a:buClr>
                <a:schemeClr val="tx2"/>
              </a:buClr>
              <a:buFont typeface="Wingdings" pitchFamily="2" charset="2"/>
              <a:buChar char="ü"/>
            </a:pPr>
            <a:r>
              <a:rPr lang="ar-SA" sz="2700" dirty="0" smtClean="0">
                <a:cs typeface="Arial" charset="0"/>
              </a:rPr>
              <a:t>رصد التنفيذ والإبلاغ عنه</a:t>
            </a:r>
            <a:endParaRPr lang="en-US" sz="27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87388" y="365125"/>
            <a:ext cx="8229600" cy="1143000"/>
          </a:xfrm>
        </p:spPr>
        <p:txBody>
          <a:bodyPr/>
          <a:lstStyle/>
          <a:p>
            <a:pPr algn="r" rtl="1" eaLnBrk="1" hangingPunct="1"/>
            <a:r>
              <a:rPr lang="ar-SA" sz="2800" dirty="0" smtClean="0">
                <a:latin typeface="Arial" charset="0"/>
                <a:ea typeface="ＭＳ Ｐゴシック" pitchFamily="34" charset="-128"/>
                <a:cs typeface="Arial" charset="0"/>
              </a:rPr>
              <a:t>المصادر</a:t>
            </a:r>
            <a:endParaRPr lang="en-US" sz="2800" dirty="0" smtClean="0">
              <a:latin typeface="Arial" charset="0"/>
              <a:ea typeface="ＭＳ Ｐゴシック" pitchFamily="34" charset="-128"/>
              <a:cs typeface="Arial" charset="0"/>
            </a:endParaRPr>
          </a:p>
        </p:txBody>
      </p:sp>
      <p:sp>
        <p:nvSpPr>
          <p:cNvPr id="19459" name="Content Placeholder 2"/>
          <p:cNvSpPr>
            <a:spLocks noGrp="1"/>
          </p:cNvSpPr>
          <p:nvPr>
            <p:ph idx="1"/>
          </p:nvPr>
        </p:nvSpPr>
        <p:spPr>
          <a:xfrm>
            <a:off x="558800" y="1839913"/>
            <a:ext cx="7477125" cy="3111500"/>
          </a:xfrm>
        </p:spPr>
        <p:txBody>
          <a:bodyPr/>
          <a:lstStyle/>
          <a:p>
            <a:pPr algn="r" rtl="1" eaLnBrk="1" hangingPunct="1"/>
            <a:r>
              <a:rPr lang="ar-SA" sz="2200" dirty="0" smtClean="0">
                <a:latin typeface="Arial" charset="0"/>
                <a:ea typeface="ＭＳ Ｐゴシック" pitchFamily="34" charset="-128"/>
                <a:cs typeface="Arial" charset="0"/>
              </a:rPr>
              <a:t>اتفاقية حقوق الأشخاص ذوي الإعاقة</a:t>
            </a:r>
            <a:endParaRPr lang="en-US" sz="2200" dirty="0" smtClean="0">
              <a:latin typeface="Arial" charset="0"/>
              <a:ea typeface="ＭＳ Ｐゴシック" pitchFamily="34" charset="-128"/>
              <a:cs typeface="Arial" charset="0"/>
            </a:endParaRPr>
          </a:p>
          <a:p>
            <a:pPr algn="r" rtl="1" eaLnBrk="1" hangingPunct="1"/>
            <a:r>
              <a:rPr lang="ar-SA" sz="2200" dirty="0" smtClean="0">
                <a:latin typeface="Arial" charset="0"/>
                <a:ea typeface="ＭＳ Ｐゴシック" pitchFamily="34" charset="-128"/>
                <a:cs typeface="Arial" charset="0"/>
              </a:rPr>
              <a:t>المبادئ التوجيهية للتبليغ الصادرة عن اللجنة </a:t>
            </a:r>
            <a:r>
              <a:rPr lang="en-US" sz="2200" dirty="0" smtClean="0">
                <a:latin typeface="Arial" charset="0"/>
                <a:ea typeface="ＭＳ Ｐゴシック" pitchFamily="34" charset="-128"/>
                <a:cs typeface="Arial" charset="0"/>
              </a:rPr>
              <a:t>(CRDP/C/2/3)</a:t>
            </a:r>
          </a:p>
          <a:p>
            <a:pPr algn="r" rtl="1" eaLnBrk="1" hangingPunct="1"/>
            <a:r>
              <a:rPr lang="ar-SA" sz="2200" dirty="0" smtClean="0">
                <a:latin typeface="Arial" charset="0"/>
                <a:ea typeface="ＭＳ Ｐゴシック" pitchFamily="34" charset="-128"/>
                <a:cs typeface="Arial" charset="0"/>
              </a:rPr>
              <a:t>حقوق الأشخاص ذوي الإعاقة: «تقرير بديل لإسبانيا 2010»، </a:t>
            </a:r>
            <a:r>
              <a:rPr lang="ar-SA" sz="2200" smtClean="0">
                <a:latin typeface="Arial" charset="0"/>
                <a:ea typeface="ＭＳ Ｐゴシック" pitchFamily="34" charset="-128"/>
                <a:cs typeface="Arial" charset="0"/>
              </a:rPr>
              <a:t>ويمكن الاطلاع </a:t>
            </a:r>
            <a:r>
              <a:rPr lang="ar-SA" sz="2200" dirty="0" smtClean="0">
                <a:latin typeface="Arial" charset="0"/>
                <a:ea typeface="ＭＳ Ｐゴシック" pitchFamily="34" charset="-128"/>
                <a:cs typeface="Arial" charset="0"/>
              </a:rPr>
              <a:t>عليه في </a:t>
            </a:r>
            <a:r>
              <a:rPr lang="en-US" sz="2200" dirty="0" smtClean="0">
                <a:latin typeface="Arial" charset="0"/>
                <a:ea typeface="ＭＳ Ｐゴシック" pitchFamily="34" charset="-128"/>
                <a:cs typeface="Arial" charset="0"/>
                <a:hlinkClick r:id="rId3"/>
              </a:rPr>
              <a:t>www.cermi.es</a:t>
            </a:r>
            <a:r>
              <a:rPr lang="en-US" sz="2200" dirty="0" smtClean="0">
                <a:latin typeface="Arial" charset="0"/>
                <a:ea typeface="ＭＳ Ｐゴシック" pitchFamily="34" charset="-128"/>
                <a:cs typeface="Arial" charset="0"/>
              </a:rPr>
              <a:t> </a:t>
            </a:r>
          </a:p>
          <a:p>
            <a:pPr algn="r" rtl="1" eaLnBrk="1" hangingPunct="1"/>
            <a:r>
              <a:rPr lang="ar-SA" sz="2200" dirty="0" smtClean="0">
                <a:latin typeface="Arial" charset="0"/>
                <a:ea typeface="ＭＳ Ｐゴシック" pitchFamily="34" charset="-128"/>
                <a:cs typeface="Arial" charset="0"/>
              </a:rPr>
              <a:t>التقرير الأوَّلي لإسبانيا </a:t>
            </a:r>
            <a:r>
              <a:rPr lang="en-US" sz="2200" i="1" dirty="0" smtClean="0">
                <a:latin typeface="Arial" charset="0"/>
                <a:ea typeface="ＭＳ Ｐゴシック" pitchFamily="34" charset="-128"/>
                <a:cs typeface="Arial" charset="0"/>
              </a:rPr>
              <a:t>(</a:t>
            </a:r>
            <a:r>
              <a:rPr lang="en-GB" sz="2200" dirty="0" smtClean="0">
                <a:latin typeface="Arial" charset="0"/>
                <a:ea typeface="ＭＳ Ｐゴシック" pitchFamily="34" charset="-128"/>
                <a:cs typeface="Arial" charset="0"/>
              </a:rPr>
              <a:t>CRPD/C/ESP/1)</a:t>
            </a:r>
            <a:r>
              <a:rPr lang="ar-SA" sz="2200" dirty="0" smtClean="0">
                <a:latin typeface="Arial" charset="0"/>
                <a:ea typeface="ＭＳ Ｐゴシック" pitchFamily="34" charset="-128"/>
                <a:cs typeface="Arial" charset="0"/>
              </a:rPr>
              <a:t>، </a:t>
            </a:r>
            <a:r>
              <a:rPr lang="en-US" sz="2200" dirty="0" smtClean="0">
                <a:latin typeface="Arial" charset="0"/>
                <a:ea typeface="ＭＳ Ｐゴシック" pitchFamily="34" charset="-128"/>
                <a:cs typeface="Arial" charset="0"/>
                <a:hlinkClick r:id="rId4"/>
              </a:rPr>
              <a:t>www.ohchr.org/EN/HRBodies/CRPD/Pages/Session6.aspx</a:t>
            </a:r>
            <a:r>
              <a:rPr lang="ar-SA" sz="2200" dirty="0" smtClean="0">
                <a:latin typeface="Arial" charset="0"/>
                <a:ea typeface="ＭＳ Ｐゴシック" pitchFamily="34" charset="-128"/>
                <a:cs typeface="Arial" charset="0"/>
              </a:rPr>
              <a:t> (تم الدخول إليه في 9 آب/أغسطس 2012)</a:t>
            </a:r>
            <a:endParaRPr lang="en-US" sz="2200" i="1" dirty="0" smtClean="0">
              <a:latin typeface="Arial" charset="0"/>
              <a:ea typeface="ＭＳ Ｐゴシック" pitchFamily="34" charset="-128"/>
              <a:cs typeface="Arial" charset="0"/>
            </a:endParaRPr>
          </a:p>
          <a:p>
            <a:pPr algn="r" rtl="1" eaLnBrk="1" hangingPunct="1">
              <a:buFont typeface="Arial" charset="0"/>
              <a:buNone/>
            </a:pPr>
            <a:endParaRPr lang="en-US" sz="2800" dirty="0" smtClean="0">
              <a:latin typeface="Arial" charset="0"/>
              <a:ea typeface="ＭＳ Ｐゴシック" pitchFamily="34" charset="-128"/>
              <a:cs typeface="Arial" charset="0"/>
            </a:endParaRPr>
          </a:p>
          <a:p>
            <a:pPr algn="r" rtl="1" eaLnBrk="1" hangingPunct="1"/>
            <a:endParaRPr lang="en-US" dirty="0" smtClean="0">
              <a:latin typeface="Arial" charset="0"/>
              <a:ea typeface="ＭＳ Ｐゴシック" pitchFamily="34" charset="-128"/>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
        <p:nvSpPr>
          <p:cNvPr id="13" name="TextBox 11"/>
          <p:cNvSpPr txBox="1">
            <a:spLocks noChangeArrowheads="1"/>
          </p:cNvSpPr>
          <p:nvPr/>
        </p:nvSpPr>
        <p:spPr bwMode="auto">
          <a:xfrm>
            <a:off x="838200" y="1101725"/>
            <a:ext cx="3860800" cy="5066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spcBef>
                <a:spcPct val="20000"/>
              </a:spcBef>
              <a:buClr>
                <a:schemeClr val="tx2"/>
              </a:buClr>
              <a:buFont typeface="Wingdings" pitchFamily="2" charset="2"/>
              <a:buChar char="§"/>
            </a:pPr>
            <a:r>
              <a:rPr lang="ar-SA" sz="2300" dirty="0" smtClean="0">
                <a:cs typeface="Arial" charset="0"/>
              </a:rPr>
              <a:t>المجتمع المدني/المؤسسات الوطنية لحقوق الإنسان واللجنة</a:t>
            </a:r>
          </a:p>
          <a:p>
            <a:pPr algn="just" rtl="1" eaLnBrk="1" hangingPunct="1">
              <a:spcBef>
                <a:spcPct val="20000"/>
              </a:spcBef>
              <a:buClr>
                <a:schemeClr val="tx2"/>
              </a:buClr>
              <a:buFont typeface="Wingdings" pitchFamily="2" charset="2"/>
              <a:buChar char="§"/>
            </a:pPr>
            <a:r>
              <a:rPr lang="ar-SA" sz="2300" dirty="0" smtClean="0">
                <a:cs typeface="Arial" charset="0"/>
              </a:rPr>
              <a:t>ما هو التقرير البديل؟</a:t>
            </a:r>
          </a:p>
          <a:p>
            <a:pPr algn="just" rtl="1" eaLnBrk="1" hangingPunct="1">
              <a:spcBef>
                <a:spcPct val="20000"/>
              </a:spcBef>
              <a:buClr>
                <a:schemeClr val="tx2"/>
              </a:buClr>
              <a:buFont typeface="Wingdings" pitchFamily="2" charset="2"/>
              <a:buChar char="§"/>
            </a:pPr>
            <a:r>
              <a:rPr lang="ar-SA" sz="2300" dirty="0" smtClean="0">
                <a:cs typeface="Arial" charset="0"/>
              </a:rPr>
              <a:t>هيكل التقرير</a:t>
            </a:r>
          </a:p>
          <a:p>
            <a:pPr algn="just" rtl="1" eaLnBrk="1" hangingPunct="1">
              <a:spcBef>
                <a:spcPct val="20000"/>
              </a:spcBef>
              <a:buClr>
                <a:schemeClr val="tx2"/>
              </a:buClr>
              <a:buFont typeface="Wingdings" pitchFamily="2" charset="2"/>
              <a:buChar char="§"/>
            </a:pPr>
            <a:r>
              <a:rPr lang="ar-SA" sz="2300" dirty="0" smtClean="0">
                <a:cs typeface="Arial" charset="0"/>
              </a:rPr>
              <a:t>المنهجية</a:t>
            </a:r>
          </a:p>
          <a:p>
            <a:pPr algn="just" rtl="1" eaLnBrk="1" hangingPunct="1">
              <a:spcBef>
                <a:spcPct val="20000"/>
              </a:spcBef>
              <a:buClr>
                <a:schemeClr val="tx2"/>
              </a:buClr>
              <a:buFont typeface="Wingdings" pitchFamily="2" charset="2"/>
              <a:buChar char="§"/>
            </a:pPr>
            <a:r>
              <a:rPr lang="ar-SA" sz="2300" dirty="0" smtClean="0">
                <a:cs typeface="Arial" charset="0"/>
              </a:rPr>
              <a:t>جمع البيانات</a:t>
            </a:r>
          </a:p>
          <a:p>
            <a:pPr algn="just" rtl="1" eaLnBrk="1" hangingPunct="1">
              <a:spcBef>
                <a:spcPct val="20000"/>
              </a:spcBef>
              <a:buClr>
                <a:schemeClr val="tx2"/>
              </a:buClr>
              <a:buFont typeface="Wingdings" pitchFamily="2" charset="2"/>
              <a:buChar char="§"/>
            </a:pPr>
            <a:r>
              <a:rPr lang="ar-SA" sz="2300" dirty="0" smtClean="0">
                <a:cs typeface="Arial" charset="0"/>
              </a:rPr>
              <a:t>محتوى التقرير</a:t>
            </a:r>
          </a:p>
          <a:p>
            <a:pPr algn="just" rtl="1" eaLnBrk="1" hangingPunct="1">
              <a:spcBef>
                <a:spcPct val="20000"/>
              </a:spcBef>
              <a:buClr>
                <a:schemeClr val="tx2"/>
              </a:buClr>
              <a:buFont typeface="Wingdings" pitchFamily="2" charset="2"/>
              <a:buChar char="§"/>
            </a:pPr>
            <a:r>
              <a:rPr lang="ar-SA" sz="2300" dirty="0" smtClean="0">
                <a:cs typeface="Arial" charset="0"/>
              </a:rPr>
              <a:t>معلومات مفيدة لصياغة التوصيات</a:t>
            </a:r>
          </a:p>
          <a:p>
            <a:pPr algn="just" rtl="1" eaLnBrk="1" hangingPunct="1">
              <a:spcBef>
                <a:spcPct val="20000"/>
              </a:spcBef>
              <a:buClr>
                <a:schemeClr val="tx2"/>
              </a:buClr>
              <a:buFont typeface="Wingdings" pitchFamily="2" charset="2"/>
              <a:buChar char="§"/>
            </a:pPr>
            <a:r>
              <a:rPr lang="ar-SA" sz="2300" dirty="0" smtClean="0">
                <a:cs typeface="Arial" charset="0"/>
              </a:rPr>
              <a:t>تقديم التقرير إلى اللجنة</a:t>
            </a:r>
          </a:p>
          <a:p>
            <a:pPr algn="just" rtl="1" eaLnBrk="1" hangingPunct="1">
              <a:spcBef>
                <a:spcPct val="20000"/>
              </a:spcBef>
              <a:buClr>
                <a:schemeClr val="tx2"/>
              </a:buClr>
              <a:buFont typeface="Wingdings" pitchFamily="2" charset="2"/>
              <a:buChar char="§"/>
            </a:pPr>
            <a:r>
              <a:rPr lang="ar-SA" sz="2300" dirty="0" smtClean="0">
                <a:cs typeface="Arial" charset="0"/>
              </a:rPr>
              <a:t>المتابعة</a:t>
            </a:r>
          </a:p>
          <a:p>
            <a:pPr algn="just" rtl="1" eaLnBrk="1" hangingPunct="1">
              <a:spcBef>
                <a:spcPct val="20000"/>
              </a:spcBef>
              <a:buClr>
                <a:schemeClr val="tx2"/>
              </a:buClr>
              <a:buFont typeface="Wingdings" pitchFamily="2" charset="2"/>
              <a:buChar char="§"/>
            </a:pPr>
            <a:endParaRPr lang="en-US" sz="2300" dirty="0">
              <a:cs typeface="Arial" charset="0"/>
            </a:endParaRPr>
          </a:p>
          <a:p>
            <a:pPr algn="r" rtl="1" eaLnBrk="1" hangingPunct="1">
              <a:spcBef>
                <a:spcPct val="20000"/>
              </a:spcBef>
              <a:buClr>
                <a:schemeClr val="tx2"/>
              </a:buClr>
              <a:buFont typeface="Wingdings" pitchFamily="2" charset="2"/>
              <a:buChar char="§"/>
            </a:pPr>
            <a:endParaRPr lang="en-US" sz="2400" dirty="0">
              <a:cs typeface="Arial" charset="0"/>
            </a:endParaRPr>
          </a:p>
        </p:txBody>
      </p:sp>
      <p:sp>
        <p:nvSpPr>
          <p:cNvPr id="14" name="Rectangle 10"/>
          <p:cNvSpPr>
            <a:spLocks noChangeArrowheads="1"/>
          </p:cNvSpPr>
          <p:nvPr/>
        </p:nvSpPr>
        <p:spPr bwMode="auto">
          <a:xfrm>
            <a:off x="5316279" y="1112838"/>
            <a:ext cx="3589596" cy="2529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rtl="1">
              <a:spcBef>
                <a:spcPct val="20000"/>
              </a:spcBef>
              <a:buClr>
                <a:schemeClr val="tx2"/>
              </a:buClr>
              <a:buFont typeface="Wingdings" pitchFamily="2" charset="2"/>
              <a:buChar char="§"/>
            </a:pPr>
            <a:r>
              <a:rPr lang="ar-SA" sz="2400" dirty="0" smtClean="0">
                <a:cs typeface="Arial" charset="0"/>
              </a:rPr>
              <a:t>فهم الغرض من التقارير البديلة إلى اللجنة ومحتواها</a:t>
            </a:r>
          </a:p>
          <a:p>
            <a:pPr marL="342900" indent="-342900" algn="just" rtl="1">
              <a:spcBef>
                <a:spcPct val="20000"/>
              </a:spcBef>
              <a:buClr>
                <a:schemeClr val="tx2"/>
              </a:buClr>
              <a:buFont typeface="Wingdings" pitchFamily="2" charset="2"/>
              <a:buChar char="§"/>
            </a:pPr>
            <a:endParaRPr lang="ar-SA" sz="2400" dirty="0" smtClean="0">
              <a:cs typeface="Arial" charset="0"/>
            </a:endParaRPr>
          </a:p>
          <a:p>
            <a:pPr marL="342900" indent="-342900" algn="just" rtl="1">
              <a:spcBef>
                <a:spcPct val="20000"/>
              </a:spcBef>
              <a:buClr>
                <a:schemeClr val="tx2"/>
              </a:buClr>
              <a:buFont typeface="Wingdings" pitchFamily="2" charset="2"/>
              <a:buChar char="§"/>
            </a:pPr>
            <a:r>
              <a:rPr lang="ar-SA" sz="2400" dirty="0" smtClean="0">
                <a:cs typeface="Arial" charset="0"/>
              </a:rPr>
              <a:t>فهم عملية صياغة التقارير البديلة وتقديمها</a:t>
            </a:r>
            <a:endParaRPr lang="en-US" sz="2400" dirty="0">
              <a:cs typeface="Arial" charset="0"/>
            </a:endParaRPr>
          </a:p>
          <a:p>
            <a:pPr marL="342900" indent="-342900" algn="r" rtl="1">
              <a:spcBef>
                <a:spcPct val="20000"/>
              </a:spcBef>
              <a:buClr>
                <a:schemeClr val="tx2"/>
              </a:buClr>
              <a:buFont typeface="Wingdings" pitchFamily="2" charset="2"/>
              <a:buChar char="§"/>
            </a:pPr>
            <a:endParaRPr lang="en-US" sz="2400" dirty="0">
              <a:cs typeface="Arial" charset="0"/>
            </a:endParaRPr>
          </a:p>
        </p:txBody>
      </p:sp>
      <p:sp>
        <p:nvSpPr>
          <p:cNvPr id="15" name="TextBox 17"/>
          <p:cNvSpPr txBox="1">
            <a:spLocks noChangeArrowheads="1"/>
          </p:cNvSpPr>
          <p:nvPr/>
        </p:nvSpPr>
        <p:spPr bwMode="auto">
          <a:xfrm>
            <a:off x="1066800" y="366713"/>
            <a:ext cx="320040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سير الوحدة</a:t>
            </a:r>
            <a:endParaRPr lang="en-US" sz="2600" b="1" dirty="0">
              <a:solidFill>
                <a:schemeClr val="tx2"/>
              </a:solidFill>
              <a:cs typeface="Arial" charset="0"/>
            </a:endParaRPr>
          </a:p>
        </p:txBody>
      </p:sp>
      <p:sp>
        <p:nvSpPr>
          <p:cNvPr id="16" name="TextBox 18"/>
          <p:cNvSpPr txBox="1">
            <a:spLocks noChangeArrowheads="1"/>
          </p:cNvSpPr>
          <p:nvPr/>
        </p:nvSpPr>
        <p:spPr bwMode="auto">
          <a:xfrm>
            <a:off x="4699000" y="366713"/>
            <a:ext cx="3778250"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الأهداف</a:t>
            </a:r>
            <a:endParaRPr lang="en-US" sz="2600" b="1" dirty="0">
              <a:solidFill>
                <a:schemeClr val="tx2"/>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533400" y="381000"/>
            <a:ext cx="8229600" cy="666750"/>
          </a:xfrm>
        </p:spPr>
        <p:txBody>
          <a:bodyPr/>
          <a:lstStyle/>
          <a:p>
            <a:pPr algn="ctr"/>
            <a:r>
              <a:rPr lang="ar-SA" sz="3200" dirty="0">
                <a:latin typeface="Arial" charset="0"/>
                <a:ea typeface="ＭＳ Ｐゴシック" pitchFamily="34" charset="-128"/>
                <a:cs typeface="Arial" charset="0"/>
              </a:rPr>
              <a:t>دورة ا</a:t>
            </a:r>
            <a:r>
              <a:rPr lang="ar-LB" sz="3200" dirty="0">
                <a:latin typeface="Arial" charset="0"/>
                <a:ea typeface="ＭＳ Ｐゴシック" pitchFamily="34" charset="-128"/>
                <a:cs typeface="Arial" charset="0"/>
              </a:rPr>
              <a:t>لتقارير</a:t>
            </a:r>
            <a:endParaRPr lang="en-US" sz="3200" dirty="0">
              <a:latin typeface="Arial" charset="0"/>
              <a:ea typeface="ＭＳ Ｐゴシック" pitchFamily="34" charset="-128"/>
              <a:cs typeface="Arial" charset="0"/>
            </a:endParaRPr>
          </a:p>
        </p:txBody>
      </p:sp>
      <p:sp>
        <p:nvSpPr>
          <p:cNvPr id="4" name="Rounded Rectangle 3"/>
          <p:cNvSpPr/>
          <p:nvPr/>
        </p:nvSpPr>
        <p:spPr>
          <a:xfrm>
            <a:off x="3733800" y="1295400"/>
            <a:ext cx="16002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fontAlgn="auto">
              <a:spcBef>
                <a:spcPts val="0"/>
              </a:spcBef>
              <a:spcAft>
                <a:spcPts val="0"/>
              </a:spcAft>
              <a:defRPr/>
            </a:pPr>
            <a:r>
              <a:rPr lang="en-US" sz="1600" dirty="0" smtClean="0">
                <a:solidFill>
                  <a:prstClr val="black"/>
                </a:solidFill>
              </a:rPr>
              <a:t>:</a:t>
            </a:r>
            <a:r>
              <a:rPr lang="ar-SA" sz="1600" dirty="0" smtClean="0">
                <a:solidFill>
                  <a:prstClr val="black"/>
                </a:solidFill>
              </a:rPr>
              <a:t>الدولة</a:t>
            </a:r>
          </a:p>
          <a:p>
            <a:pPr algn="ctr" fontAlgn="auto">
              <a:spcBef>
                <a:spcPts val="0"/>
              </a:spcBef>
              <a:spcAft>
                <a:spcPts val="0"/>
              </a:spcAft>
              <a:defRPr/>
            </a:pPr>
            <a:r>
              <a:rPr lang="ar-SA" sz="1600" dirty="0" smtClean="0">
                <a:solidFill>
                  <a:prstClr val="black"/>
                </a:solidFill>
              </a:rPr>
              <a:t>تقدِّم التقرير</a:t>
            </a:r>
            <a:endParaRPr lang="en-US" sz="1600" dirty="0">
              <a:solidFill>
                <a:prstClr val="black"/>
              </a:solidFill>
            </a:endParaRPr>
          </a:p>
        </p:txBody>
      </p:sp>
      <p:sp>
        <p:nvSpPr>
          <p:cNvPr id="5" name="Oval 4"/>
          <p:cNvSpPr/>
          <p:nvPr/>
        </p:nvSpPr>
        <p:spPr>
          <a:xfrm>
            <a:off x="1333500" y="2441575"/>
            <a:ext cx="1981200" cy="8382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rtl="1" fontAlgn="auto">
              <a:spcBef>
                <a:spcPts val="0"/>
              </a:spcBef>
              <a:spcAft>
                <a:spcPts val="0"/>
              </a:spcAft>
              <a:defRPr/>
            </a:pPr>
            <a:r>
              <a:rPr lang="ar-SA" sz="1600" dirty="0" smtClean="0">
                <a:solidFill>
                  <a:prstClr val="white"/>
                </a:solidFill>
              </a:rPr>
              <a:t>اللجنة:</a:t>
            </a:r>
          </a:p>
          <a:p>
            <a:pPr algn="ctr" rtl="1" fontAlgn="auto">
              <a:spcBef>
                <a:spcPts val="0"/>
              </a:spcBef>
              <a:spcAft>
                <a:spcPts val="0"/>
              </a:spcAft>
              <a:defRPr/>
            </a:pPr>
            <a:r>
              <a:rPr lang="ar-SA" sz="1600" dirty="0" smtClean="0">
                <a:solidFill>
                  <a:prstClr val="white"/>
                </a:solidFill>
              </a:rPr>
              <a:t>قائمة المسائل</a:t>
            </a:r>
            <a:endParaRPr lang="en-US" sz="1600" dirty="0">
              <a:solidFill>
                <a:prstClr val="white"/>
              </a:solidFill>
            </a:endParaRPr>
          </a:p>
        </p:txBody>
      </p:sp>
      <p:sp>
        <p:nvSpPr>
          <p:cNvPr id="8" name="Rounded Rectangle 7"/>
          <p:cNvSpPr/>
          <p:nvPr/>
        </p:nvSpPr>
        <p:spPr>
          <a:xfrm>
            <a:off x="1447800" y="3810000"/>
            <a:ext cx="1752600" cy="5334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rtl="1" fontAlgn="auto">
              <a:spcBef>
                <a:spcPts val="0"/>
              </a:spcBef>
              <a:spcAft>
                <a:spcPts val="0"/>
              </a:spcAft>
              <a:defRPr/>
            </a:pPr>
            <a:r>
              <a:rPr lang="ar-SA" sz="1600" dirty="0" smtClean="0">
                <a:solidFill>
                  <a:prstClr val="black"/>
                </a:solidFill>
              </a:rPr>
              <a:t>الدولة :</a:t>
            </a:r>
            <a:endParaRPr lang="en-US" sz="1600" dirty="0">
              <a:solidFill>
                <a:prstClr val="black"/>
              </a:solidFill>
            </a:endParaRPr>
          </a:p>
          <a:p>
            <a:pPr algn="ctr" fontAlgn="auto">
              <a:spcBef>
                <a:spcPts val="0"/>
              </a:spcBef>
              <a:spcAft>
                <a:spcPts val="0"/>
              </a:spcAft>
              <a:defRPr/>
            </a:pPr>
            <a:r>
              <a:rPr lang="ar-SA" sz="1600" dirty="0" smtClean="0">
                <a:solidFill>
                  <a:prstClr val="black"/>
                </a:solidFill>
              </a:rPr>
              <a:t>تقدِّم الردود</a:t>
            </a:r>
            <a:endParaRPr lang="en-US" sz="1600" dirty="0">
              <a:solidFill>
                <a:prstClr val="black"/>
              </a:solidFill>
            </a:endParaRPr>
          </a:p>
        </p:txBody>
      </p:sp>
      <p:sp>
        <p:nvSpPr>
          <p:cNvPr id="9" name="Oval 8"/>
          <p:cNvSpPr/>
          <p:nvPr/>
        </p:nvSpPr>
        <p:spPr>
          <a:xfrm>
            <a:off x="5867400" y="4495800"/>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en-US" sz="1600" dirty="0" smtClean="0">
                <a:solidFill>
                  <a:prstClr val="white"/>
                </a:solidFill>
              </a:rPr>
              <a:t>:</a:t>
            </a:r>
            <a:r>
              <a:rPr lang="ar-SA" sz="1600" dirty="0" smtClean="0">
                <a:solidFill>
                  <a:prstClr val="white"/>
                </a:solidFill>
              </a:rPr>
              <a:t>اللجنة</a:t>
            </a:r>
          </a:p>
          <a:p>
            <a:pPr algn="ctr" fontAlgn="auto">
              <a:spcBef>
                <a:spcPts val="0"/>
              </a:spcBef>
              <a:spcAft>
                <a:spcPts val="0"/>
              </a:spcAft>
              <a:defRPr/>
            </a:pPr>
            <a:r>
              <a:rPr lang="ar-SA" sz="1600" dirty="0" smtClean="0">
                <a:solidFill>
                  <a:prstClr val="white"/>
                </a:solidFill>
              </a:rPr>
              <a:t>الملاحظات الختامية</a:t>
            </a:r>
            <a:endParaRPr lang="en-US" sz="1600" dirty="0">
              <a:solidFill>
                <a:prstClr val="white"/>
              </a:solidFill>
            </a:endParaRPr>
          </a:p>
        </p:txBody>
      </p:sp>
      <p:sp>
        <p:nvSpPr>
          <p:cNvPr id="12" name="Rectangle 11"/>
          <p:cNvSpPr/>
          <p:nvPr/>
        </p:nvSpPr>
        <p:spPr>
          <a:xfrm>
            <a:off x="1371600" y="5181600"/>
            <a:ext cx="1638300" cy="801688"/>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ar-SA" dirty="0" smtClean="0">
                <a:solidFill>
                  <a:prstClr val="black"/>
                </a:solidFill>
              </a:rPr>
              <a:t>المجتمع المدني</a:t>
            </a:r>
          </a:p>
          <a:p>
            <a:pPr algn="ctr" fontAlgn="auto">
              <a:spcBef>
                <a:spcPts val="0"/>
              </a:spcBef>
              <a:spcAft>
                <a:spcPts val="0"/>
              </a:spcAft>
              <a:defRPr/>
            </a:pPr>
            <a:r>
              <a:rPr lang="ar-SA" dirty="0" smtClean="0">
                <a:solidFill>
                  <a:prstClr val="black"/>
                </a:solidFill>
              </a:rPr>
              <a:t>المؤسسة الوطنية لحقوق الإنسان</a:t>
            </a:r>
            <a:endParaRPr lang="en-US" dirty="0">
              <a:solidFill>
                <a:prstClr val="black"/>
              </a:solidFill>
            </a:endParaRPr>
          </a:p>
        </p:txBody>
      </p:sp>
      <p:sp>
        <p:nvSpPr>
          <p:cNvPr id="14" name="Rectangle 13"/>
          <p:cNvSpPr/>
          <p:nvPr/>
        </p:nvSpPr>
        <p:spPr>
          <a:xfrm>
            <a:off x="3733800" y="4876800"/>
            <a:ext cx="1752600" cy="1600200"/>
          </a:xfrm>
          <a:prstGeom prst="rect">
            <a:avLst/>
          </a:prstGeom>
          <a:solidFill>
            <a:srgbClr val="FFFF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ar-SA" dirty="0" smtClean="0">
                <a:solidFill>
                  <a:prstClr val="black"/>
                </a:solidFill>
              </a:rPr>
              <a:t>دورة اللجنة</a:t>
            </a:r>
            <a:endParaRPr lang="en-US" dirty="0">
              <a:solidFill>
                <a:prstClr val="black"/>
              </a:solidFill>
            </a:endParaRPr>
          </a:p>
        </p:txBody>
      </p:sp>
      <p:sp>
        <p:nvSpPr>
          <p:cNvPr id="15" name="Rounded Rectangle 14"/>
          <p:cNvSpPr/>
          <p:nvPr/>
        </p:nvSpPr>
        <p:spPr>
          <a:xfrm>
            <a:off x="6477000" y="3276600"/>
            <a:ext cx="2057400" cy="762000"/>
          </a:xfrm>
          <a:prstGeom prst="roundRect">
            <a:avLst/>
          </a:prstGeom>
          <a:solidFill>
            <a:srgbClr val="00B0F0"/>
          </a:solidFill>
        </p:spPr>
        <p:style>
          <a:lnRef idx="1">
            <a:schemeClr val="accent1"/>
          </a:lnRef>
          <a:fillRef idx="2">
            <a:schemeClr val="accent1"/>
          </a:fillRef>
          <a:effectRef idx="1">
            <a:schemeClr val="accent1"/>
          </a:effectRef>
          <a:fontRef idx="minor">
            <a:schemeClr val="dk1"/>
          </a:fontRef>
        </p:style>
        <p:txBody>
          <a:bodyPr anchor="ctr"/>
          <a:lstStyle/>
          <a:p>
            <a:pPr algn="ctr" rtl="1" fontAlgn="auto">
              <a:spcBef>
                <a:spcPts val="0"/>
              </a:spcBef>
              <a:spcAft>
                <a:spcPts val="0"/>
              </a:spcAft>
              <a:defRPr/>
            </a:pPr>
            <a:r>
              <a:rPr lang="ar-SA" sz="1600" dirty="0" smtClean="0">
                <a:solidFill>
                  <a:prstClr val="black"/>
                </a:solidFill>
              </a:rPr>
              <a:t>الدولة:</a:t>
            </a:r>
          </a:p>
          <a:p>
            <a:pPr algn="ctr" rtl="1" fontAlgn="auto">
              <a:spcBef>
                <a:spcPts val="0"/>
              </a:spcBef>
              <a:spcAft>
                <a:spcPts val="0"/>
              </a:spcAft>
              <a:defRPr/>
            </a:pPr>
            <a:r>
              <a:rPr lang="ar-SA" sz="1600" dirty="0" smtClean="0">
                <a:solidFill>
                  <a:prstClr val="black"/>
                </a:solidFill>
              </a:rPr>
              <a:t> تنفِّذ التوصيات </a:t>
            </a:r>
          </a:p>
          <a:p>
            <a:pPr algn="ctr" fontAlgn="auto">
              <a:spcBef>
                <a:spcPts val="0"/>
              </a:spcBef>
              <a:spcAft>
                <a:spcPts val="0"/>
              </a:spcAft>
              <a:defRPr/>
            </a:pPr>
            <a:endParaRPr lang="en-US" sz="1600" dirty="0">
              <a:solidFill>
                <a:prstClr val="black"/>
              </a:solidFill>
            </a:endParaRPr>
          </a:p>
        </p:txBody>
      </p:sp>
      <p:sp>
        <p:nvSpPr>
          <p:cNvPr id="16" name="Oval 15"/>
          <p:cNvSpPr/>
          <p:nvPr/>
        </p:nvSpPr>
        <p:spPr>
          <a:xfrm>
            <a:off x="5532437" y="1971675"/>
            <a:ext cx="2209800" cy="914400"/>
          </a:xfrm>
          <a:prstGeom prst="ellipse">
            <a:avLst/>
          </a:prstGeom>
          <a:solidFill>
            <a:srgbClr val="92D050"/>
          </a:solidFill>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fontAlgn="auto">
              <a:spcBef>
                <a:spcPts val="0"/>
              </a:spcBef>
              <a:spcAft>
                <a:spcPts val="0"/>
              </a:spcAft>
              <a:defRPr/>
            </a:pPr>
            <a:r>
              <a:rPr lang="ar-SA" sz="1600" dirty="0" smtClean="0">
                <a:solidFill>
                  <a:prstClr val="white"/>
                </a:solidFill>
              </a:rPr>
              <a:t>متابعة اللجنة</a:t>
            </a:r>
          </a:p>
        </p:txBody>
      </p:sp>
      <p:sp>
        <p:nvSpPr>
          <p:cNvPr id="48" name="Circular Arrow 47"/>
          <p:cNvSpPr/>
          <p:nvPr/>
        </p:nvSpPr>
        <p:spPr>
          <a:xfrm rot="8302863" flipH="1">
            <a:off x="3468688" y="2301875"/>
            <a:ext cx="2281237" cy="2341563"/>
          </a:xfrm>
          <a:prstGeom prst="circularArrow">
            <a:avLst>
              <a:gd name="adj1" fmla="val 12500"/>
              <a:gd name="adj2" fmla="val 1059381"/>
              <a:gd name="adj3" fmla="val 20457681"/>
              <a:gd name="adj4" fmla="val 1927376"/>
              <a:gd name="adj5" fmla="val 12500"/>
            </a:avLst>
          </a:prstGeom>
          <a:solidFill>
            <a:srgbClr val="FF0000"/>
          </a:solidFill>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endParaRPr lang="en-US">
              <a:solidFill>
                <a:prstClr val="black"/>
              </a:solidFill>
            </a:endParaRPr>
          </a:p>
        </p:txBody>
      </p:sp>
      <p:cxnSp>
        <p:nvCxnSpPr>
          <p:cNvPr id="50" name="Straight Arrow Connector 49"/>
          <p:cNvCxnSpPr/>
          <p:nvPr/>
        </p:nvCxnSpPr>
        <p:spPr>
          <a:xfrm>
            <a:off x="3108325" y="5562600"/>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7" name="Rectangle 16"/>
          <p:cNvSpPr/>
          <p:nvPr/>
        </p:nvSpPr>
        <p:spPr>
          <a:xfrm>
            <a:off x="7254875" y="1036638"/>
            <a:ext cx="1592263" cy="792162"/>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ar-SA" dirty="0" smtClean="0">
                <a:solidFill>
                  <a:prstClr val="black"/>
                </a:solidFill>
              </a:rPr>
              <a:t>المجتمع المدني</a:t>
            </a:r>
          </a:p>
          <a:p>
            <a:pPr algn="ctr" fontAlgn="auto">
              <a:spcBef>
                <a:spcPts val="0"/>
              </a:spcBef>
              <a:spcAft>
                <a:spcPts val="0"/>
              </a:spcAft>
              <a:defRPr/>
            </a:pPr>
            <a:r>
              <a:rPr lang="ar-SA" dirty="0" smtClean="0">
                <a:solidFill>
                  <a:prstClr val="black"/>
                </a:solidFill>
              </a:rPr>
              <a:t>المؤسسة الوطنية لحقوق الإنسان</a:t>
            </a:r>
            <a:endParaRPr lang="en-US" dirty="0">
              <a:solidFill>
                <a:prstClr val="black"/>
              </a:solidFill>
            </a:endParaRPr>
          </a:p>
        </p:txBody>
      </p:sp>
      <p:cxnSp>
        <p:nvCxnSpPr>
          <p:cNvPr id="19" name="Straight Arrow Connector 18"/>
          <p:cNvCxnSpPr/>
          <p:nvPr/>
        </p:nvCxnSpPr>
        <p:spPr>
          <a:xfrm flipH="1">
            <a:off x="7908925" y="1971675"/>
            <a:ext cx="469900" cy="396875"/>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21" name="Rectangle 20"/>
          <p:cNvSpPr/>
          <p:nvPr/>
        </p:nvSpPr>
        <p:spPr>
          <a:xfrm>
            <a:off x="1371600" y="1050925"/>
            <a:ext cx="1608138" cy="801688"/>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fontAlgn="auto">
              <a:spcBef>
                <a:spcPts val="0"/>
              </a:spcBef>
              <a:spcAft>
                <a:spcPts val="0"/>
              </a:spcAft>
              <a:defRPr/>
            </a:pPr>
            <a:r>
              <a:rPr lang="ar-SA" dirty="0" smtClean="0">
                <a:solidFill>
                  <a:prstClr val="black"/>
                </a:solidFill>
              </a:rPr>
              <a:t>المجتمع المدني</a:t>
            </a:r>
          </a:p>
          <a:p>
            <a:pPr algn="ctr" fontAlgn="auto">
              <a:spcBef>
                <a:spcPts val="0"/>
              </a:spcBef>
              <a:spcAft>
                <a:spcPts val="0"/>
              </a:spcAft>
              <a:defRPr/>
            </a:pPr>
            <a:r>
              <a:rPr lang="ar-SA" dirty="0" smtClean="0">
                <a:solidFill>
                  <a:prstClr val="black"/>
                </a:solidFill>
              </a:rPr>
              <a:t>المؤسسة الوطنية لحقوق الإنسان</a:t>
            </a:r>
            <a:endParaRPr lang="en-US" dirty="0">
              <a:solidFill>
                <a:prstClr val="black"/>
              </a:solidFill>
            </a:endParaRPr>
          </a:p>
        </p:txBody>
      </p:sp>
      <p:cxnSp>
        <p:nvCxnSpPr>
          <p:cNvPr id="22" name="Straight Arrow Connector 21"/>
          <p:cNvCxnSpPr/>
          <p:nvPr/>
        </p:nvCxnSpPr>
        <p:spPr>
          <a:xfrm>
            <a:off x="3121025" y="1562100"/>
            <a:ext cx="533400" cy="15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25" name="Straight Arrow Connector 24"/>
          <p:cNvCxnSpPr/>
          <p:nvPr/>
        </p:nvCxnSpPr>
        <p:spPr>
          <a:xfrm>
            <a:off x="2392363" y="1971675"/>
            <a:ext cx="0" cy="3175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8"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20"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1000"/>
                                        <p:tgtEl>
                                          <p:spTgt spid="17"/>
                                        </p:tgtEl>
                                      </p:cBhvr>
                                    </p:animEffect>
                                    <p:anim calcmode="lin" valueType="num">
                                      <p:cBhvr>
                                        <p:cTn id="15" dur="1000" fill="hold"/>
                                        <p:tgtEl>
                                          <p:spTgt spid="17"/>
                                        </p:tgtEl>
                                        <p:attrNameLst>
                                          <p:attrName>ppt_x</p:attrName>
                                        </p:attrNameLst>
                                      </p:cBhvr>
                                      <p:tavLst>
                                        <p:tav tm="0">
                                          <p:val>
                                            <p:strVal val="#ppt_x"/>
                                          </p:val>
                                        </p:tav>
                                        <p:tav tm="100000">
                                          <p:val>
                                            <p:strVal val="#ppt_x"/>
                                          </p:val>
                                        </p:tav>
                                      </p:tavLst>
                                    </p:anim>
                                    <p:anim calcmode="lin" valueType="num">
                                      <p:cBhvr>
                                        <p:cTn id="1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7"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500" y="274638"/>
            <a:ext cx="8439150" cy="1090612"/>
          </a:xfrm>
        </p:spPr>
        <p:txBody>
          <a:bodyPr/>
          <a:lstStyle/>
          <a:p>
            <a:pPr algn="ctr" eaLnBrk="1" hangingPunct="1"/>
            <a:r>
              <a:rPr lang="ar-EG" sz="3600" dirty="0" smtClean="0">
                <a:latin typeface="Arial" charset="0"/>
                <a:ea typeface="ＭＳ Ｐゴシック" pitchFamily="34" charset="-128"/>
                <a:cs typeface="Arial" charset="0"/>
              </a:rPr>
              <a:t>ما هو التقرير البديل</a:t>
            </a:r>
            <a:endParaRPr lang="fr-FR" sz="3600" dirty="0" smtClean="0">
              <a:latin typeface="Arial" charset="0"/>
              <a:ea typeface="ＭＳ Ｐゴシック" pitchFamily="34" charset="-128"/>
              <a:cs typeface="Arial" charset="0"/>
            </a:endParaRPr>
          </a:p>
        </p:txBody>
      </p:sp>
      <p:sp>
        <p:nvSpPr>
          <p:cNvPr id="8195" name="Content Placeholder 2"/>
          <p:cNvSpPr txBox="1">
            <a:spLocks/>
          </p:cNvSpPr>
          <p:nvPr/>
        </p:nvSpPr>
        <p:spPr bwMode="auto">
          <a:xfrm>
            <a:off x="11557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dirty="0">
              <a:cs typeface="Arial" charset="0"/>
            </a:endParaRPr>
          </a:p>
        </p:txBody>
      </p:sp>
      <p:sp>
        <p:nvSpPr>
          <p:cNvPr id="2" name="Rectangle 1"/>
          <p:cNvSpPr/>
          <p:nvPr/>
        </p:nvSpPr>
        <p:spPr>
          <a:xfrm>
            <a:off x="723014" y="1365250"/>
            <a:ext cx="7814930" cy="4359275"/>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800" i="1" dirty="0" smtClean="0"/>
              <a:t>الهدف الرئيسي لهذا التقرير هو تقديم معلومات تكميلية للمعلومات المقدَّمة من الحكومة إلى [اللجنة المعنية بحقوق الأشخاص ذوي الإعاقة] من أجل عرض بعض الملاحظات الختامية للمساعدة في تحسين تنفيذ الاتفاقية</a:t>
            </a:r>
            <a:endParaRPr lang="en-GB" sz="2800" i="1" dirty="0"/>
          </a:p>
          <a:p>
            <a:pPr>
              <a:defRPr/>
            </a:pPr>
            <a:endParaRPr lang="en-GB" sz="2800" i="1" dirty="0"/>
          </a:p>
          <a:p>
            <a:pPr>
              <a:defRPr/>
            </a:pPr>
            <a:r>
              <a:rPr lang="ar-EG" sz="2800" dirty="0" smtClean="0"/>
              <a:t>التقرير البديل، إسبانيا، 2010- اللجنة الإسبانية لممثلي الأشخاص ذوي الإعاقة</a:t>
            </a:r>
            <a:endParaRPr lang="en-GB" sz="2800"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717550" y="274638"/>
            <a:ext cx="8015288" cy="1090612"/>
          </a:xfrm>
        </p:spPr>
        <p:txBody>
          <a:bodyPr/>
          <a:lstStyle/>
          <a:p>
            <a:pPr algn="ctr" eaLnBrk="1" hangingPunct="1"/>
            <a:r>
              <a:rPr lang="ar-SA" sz="3600" dirty="0" smtClean="0">
                <a:latin typeface="Arial" charset="0"/>
                <a:ea typeface="ＭＳ Ｐゴシック" pitchFamily="34" charset="-128"/>
                <a:cs typeface="Arial" charset="0"/>
              </a:rPr>
              <a:t>المنهجية</a:t>
            </a:r>
            <a:endParaRPr lang="fr-FR" sz="3600" dirty="0" smtClean="0">
              <a:latin typeface="Arial" charset="0"/>
              <a:ea typeface="ＭＳ Ｐゴシック" pitchFamily="34" charset="-128"/>
              <a:cs typeface="Arial" charset="0"/>
            </a:endParaRPr>
          </a:p>
        </p:txBody>
      </p:sp>
      <p:sp>
        <p:nvSpPr>
          <p:cNvPr id="9219" name="Content Placeholder 2"/>
          <p:cNvSpPr txBox="1">
            <a:spLocks/>
          </p:cNvSpPr>
          <p:nvPr/>
        </p:nvSpPr>
        <p:spPr bwMode="auto">
          <a:xfrm>
            <a:off x="1016000" y="1255713"/>
            <a:ext cx="7056438" cy="3929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847725" y="1936750"/>
            <a:ext cx="7620000" cy="449263"/>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400" dirty="0" smtClean="0"/>
              <a:t>استعراض أوَّلي للمسائل الرئيسية</a:t>
            </a:r>
            <a:endParaRPr lang="en-GB" sz="2400" dirty="0"/>
          </a:p>
        </p:txBody>
      </p:sp>
      <p:sp>
        <p:nvSpPr>
          <p:cNvPr id="5" name="Rectangle 4"/>
          <p:cNvSpPr/>
          <p:nvPr/>
        </p:nvSpPr>
        <p:spPr>
          <a:xfrm>
            <a:off x="847725" y="965200"/>
            <a:ext cx="7666038" cy="4000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EG" sz="2400" dirty="0" smtClean="0"/>
              <a:t>بناء تحالف</a:t>
            </a:r>
            <a:endParaRPr lang="en-GB" sz="2400" dirty="0"/>
          </a:p>
        </p:txBody>
      </p:sp>
      <p:sp>
        <p:nvSpPr>
          <p:cNvPr id="3" name="Rectangle 2"/>
          <p:cNvSpPr/>
          <p:nvPr/>
        </p:nvSpPr>
        <p:spPr>
          <a:xfrm>
            <a:off x="1563688" y="2759075"/>
            <a:ext cx="2544762"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400" dirty="0" smtClean="0"/>
              <a:t>جمع البيانات</a:t>
            </a:r>
            <a:endParaRPr lang="en-GB" sz="2400" dirty="0"/>
          </a:p>
        </p:txBody>
      </p:sp>
      <p:sp>
        <p:nvSpPr>
          <p:cNvPr id="6" name="Down Arrow 5"/>
          <p:cNvSpPr/>
          <p:nvPr/>
        </p:nvSpPr>
        <p:spPr>
          <a:xfrm>
            <a:off x="4241800" y="1365250"/>
            <a:ext cx="879475" cy="393700"/>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7" name="Down Arrow 6"/>
          <p:cNvSpPr/>
          <p:nvPr/>
        </p:nvSpPr>
        <p:spPr>
          <a:xfrm>
            <a:off x="4294188" y="2386013"/>
            <a:ext cx="849312" cy="325437"/>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0" name="Rectangle 9"/>
          <p:cNvSpPr/>
          <p:nvPr/>
        </p:nvSpPr>
        <p:spPr>
          <a:xfrm>
            <a:off x="5321300" y="2779713"/>
            <a:ext cx="2590800" cy="1073150"/>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400" dirty="0" smtClean="0"/>
              <a:t>التحليل القانوني</a:t>
            </a:r>
            <a:endParaRPr lang="en-GB" sz="2400" dirty="0"/>
          </a:p>
        </p:txBody>
      </p:sp>
      <p:sp>
        <p:nvSpPr>
          <p:cNvPr id="8" name="Down Arrow 7"/>
          <p:cNvSpPr/>
          <p:nvPr/>
        </p:nvSpPr>
        <p:spPr>
          <a:xfrm>
            <a:off x="2365375" y="3854450"/>
            <a:ext cx="941388"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2" name="Down Arrow 11"/>
          <p:cNvSpPr/>
          <p:nvPr/>
        </p:nvSpPr>
        <p:spPr>
          <a:xfrm>
            <a:off x="6145213" y="3867150"/>
            <a:ext cx="941387" cy="500063"/>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3" name="Rectangle 12"/>
          <p:cNvSpPr/>
          <p:nvPr/>
        </p:nvSpPr>
        <p:spPr>
          <a:xfrm>
            <a:off x="908050" y="4559300"/>
            <a:ext cx="7621588" cy="4476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sz="2400" dirty="0" smtClean="0"/>
              <a:t>تحليل وتعيين التوصيات</a:t>
            </a:r>
            <a:endParaRPr lang="en-GB" sz="2400" dirty="0"/>
          </a:p>
        </p:txBody>
      </p:sp>
      <p:sp>
        <p:nvSpPr>
          <p:cNvPr id="14" name="Rectangle 13"/>
          <p:cNvSpPr/>
          <p:nvPr/>
        </p:nvSpPr>
        <p:spPr>
          <a:xfrm rot="10800000" flipV="1">
            <a:off x="847725" y="5465763"/>
            <a:ext cx="7666038" cy="438150"/>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EG" sz="2400" dirty="0" smtClean="0"/>
              <a:t>استعراض تقوم به الدوائر المعنية ووضع الصيغة النهائية</a:t>
            </a:r>
            <a:endParaRPr lang="en-GB" sz="2400" dirty="0"/>
          </a:p>
        </p:txBody>
      </p:sp>
      <p:sp>
        <p:nvSpPr>
          <p:cNvPr id="15" name="Down Arrow 14"/>
          <p:cNvSpPr/>
          <p:nvPr/>
        </p:nvSpPr>
        <p:spPr>
          <a:xfrm>
            <a:off x="4279900" y="5048250"/>
            <a:ext cx="849313" cy="36353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sp>
        <p:nvSpPr>
          <p:cNvPr id="16"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7"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417513" y="274638"/>
            <a:ext cx="8339137" cy="1090612"/>
          </a:xfrm>
        </p:spPr>
        <p:txBody>
          <a:bodyPr/>
          <a:lstStyle/>
          <a:p>
            <a:pPr algn="ctr" rtl="1" eaLnBrk="1" hangingPunct="1"/>
            <a:r>
              <a:rPr lang="ar-EG" sz="3600" dirty="0" smtClean="0">
                <a:latin typeface="Arial" charset="0"/>
                <a:ea typeface="ＭＳ Ｐゴシック" pitchFamily="34" charset="-128"/>
                <a:cs typeface="Arial" charset="0"/>
              </a:rPr>
              <a:t>جمع البيانات</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417513" y="1192213"/>
            <a:ext cx="833913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914400" indent="-45720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buFont typeface="Wingdings" pitchFamily="2" charset="2"/>
              <a:buChar char="ü"/>
            </a:pPr>
            <a:r>
              <a:rPr lang="ar-EG" sz="2400" dirty="0" smtClean="0">
                <a:cs typeface="Arial" charset="0"/>
              </a:rPr>
              <a:t>القوانين والسياسات</a:t>
            </a:r>
            <a:endParaRPr lang="en-US" sz="2400" dirty="0">
              <a:cs typeface="Arial" charset="0"/>
            </a:endParaRPr>
          </a:p>
          <a:p>
            <a:pPr algn="r" rtl="1" eaLnBrk="1" hangingPunct="1">
              <a:lnSpc>
                <a:spcPct val="90000"/>
              </a:lnSpc>
              <a:spcBef>
                <a:spcPct val="20000"/>
              </a:spcBef>
              <a:buClr>
                <a:schemeClr val="tx2"/>
              </a:buClr>
              <a:buFont typeface="Wingdings" pitchFamily="2" charset="2"/>
              <a:buChar char="ü"/>
            </a:pPr>
            <a:r>
              <a:rPr lang="ar-EG" sz="2400" dirty="0" smtClean="0">
                <a:cs typeface="Arial" charset="0"/>
              </a:rPr>
              <a:t>المواد الثانوية: </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المؤسسة الإحصائية</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الوزارات</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الأمم المتحدة والبنك الدولي</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المؤسسات الوطنية لحقوق الإنسان</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المصادر الأكاديمية</a:t>
            </a:r>
            <a:endParaRPr lang="en-US" sz="2400" dirty="0">
              <a:cs typeface="Arial" charset="0"/>
            </a:endParaRPr>
          </a:p>
          <a:p>
            <a:pPr algn="r" rtl="1" eaLnBrk="1" hangingPunct="1">
              <a:lnSpc>
                <a:spcPct val="90000"/>
              </a:lnSpc>
              <a:spcBef>
                <a:spcPct val="20000"/>
              </a:spcBef>
              <a:buClr>
                <a:schemeClr val="tx2"/>
              </a:buClr>
              <a:buFont typeface="Wingdings" pitchFamily="2" charset="2"/>
              <a:buChar char="ü"/>
            </a:pPr>
            <a:r>
              <a:rPr lang="ar-EG" sz="2400" dirty="0" smtClean="0">
                <a:cs typeface="Arial" charset="0"/>
              </a:rPr>
              <a:t>الشكاوى مثل قضايا المحاكم والشكاوى المقدَّمة إلى أمناء المظالم</a:t>
            </a:r>
            <a:endParaRPr lang="en-US" sz="2400" dirty="0">
              <a:cs typeface="Arial" charset="0"/>
            </a:endParaRPr>
          </a:p>
          <a:p>
            <a:pPr algn="r" rtl="1" eaLnBrk="1" hangingPunct="1">
              <a:lnSpc>
                <a:spcPct val="90000"/>
              </a:lnSpc>
              <a:spcBef>
                <a:spcPct val="20000"/>
              </a:spcBef>
              <a:buClr>
                <a:schemeClr val="tx2"/>
              </a:buClr>
              <a:buFont typeface="Wingdings" pitchFamily="2" charset="2"/>
              <a:buChar char="ü"/>
            </a:pPr>
            <a:r>
              <a:rPr lang="ar-EG" sz="2400" dirty="0" smtClean="0">
                <a:cs typeface="Arial" charset="0"/>
              </a:rPr>
              <a:t>البحث الأوَّلي</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الكمي – </a:t>
            </a:r>
            <a:r>
              <a:rPr lang="ar-EG" sz="2400" dirty="0" err="1" smtClean="0">
                <a:cs typeface="Arial" charset="0"/>
              </a:rPr>
              <a:t>الاستقصاءات</a:t>
            </a:r>
            <a:r>
              <a:rPr lang="ar-EG" sz="2400" dirty="0" smtClean="0">
                <a:cs typeface="Arial" charset="0"/>
              </a:rPr>
              <a:t> المنزلية</a:t>
            </a:r>
            <a:endParaRPr lang="en-US" sz="2400" dirty="0">
              <a:cs typeface="Arial" charset="0"/>
            </a:endParaRPr>
          </a:p>
          <a:p>
            <a:pPr lvl="1" algn="r" rtl="1" eaLnBrk="1" hangingPunct="1">
              <a:lnSpc>
                <a:spcPct val="90000"/>
              </a:lnSpc>
              <a:spcBef>
                <a:spcPct val="20000"/>
              </a:spcBef>
              <a:buClr>
                <a:schemeClr val="tx2"/>
              </a:buClr>
              <a:buFont typeface="Arial" charset="0"/>
              <a:buChar char="•"/>
            </a:pPr>
            <a:r>
              <a:rPr lang="ar-EG" sz="2400" dirty="0" smtClean="0">
                <a:cs typeface="Arial" charset="0"/>
              </a:rPr>
              <a:t>النوعي – مقابلات مع أصحاب الحقوق ومشورة الخبراء</a:t>
            </a:r>
            <a:endParaRPr lang="en-US" sz="24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ea typeface="ＭＳ Ｐゴシック" pitchFamily="34" charset="-128"/>
                <a:cs typeface="Arial" charset="0"/>
              </a:rPr>
              <a:t>مثال: عدم التمييز</a:t>
            </a:r>
            <a:endParaRPr lang="fr-FR" sz="3600" dirty="0" smtClean="0">
              <a:latin typeface="Arial" charset="0"/>
              <a:ea typeface="ＭＳ Ｐゴシック" pitchFamily="34" charset="-128"/>
              <a:cs typeface="Arial" charset="0"/>
            </a:endParaRPr>
          </a:p>
        </p:txBody>
      </p:sp>
      <p:sp>
        <p:nvSpPr>
          <p:cNvPr id="11267"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Rectangle 1"/>
          <p:cNvSpPr/>
          <p:nvPr/>
        </p:nvSpPr>
        <p:spPr>
          <a:xfrm>
            <a:off x="615950" y="1649413"/>
            <a:ext cx="8140700" cy="4154487"/>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EG" sz="2800" dirty="0" smtClean="0"/>
              <a:t>تطلب المبادئ </a:t>
            </a:r>
            <a:r>
              <a:rPr lang="ar-EG" sz="2800" dirty="0" smtClean="0">
                <a:solidFill>
                  <a:schemeClr val="bg1"/>
                </a:solidFill>
              </a:rPr>
              <a:t>التوجيهية ل</a:t>
            </a:r>
            <a:r>
              <a:rPr lang="ar-LB" sz="2800" dirty="0" smtClean="0">
                <a:solidFill>
                  <a:schemeClr val="bg1"/>
                </a:solidFill>
              </a:rPr>
              <a:t>لتقارير </a:t>
            </a:r>
            <a:r>
              <a:rPr lang="ar-EG" sz="2800" dirty="0" smtClean="0">
                <a:solidFill>
                  <a:schemeClr val="bg1"/>
                </a:solidFill>
              </a:rPr>
              <a:t>الصادرة </a:t>
            </a:r>
            <a:r>
              <a:rPr lang="ar-EG" sz="2800" dirty="0" smtClean="0"/>
              <a:t>عن اللجنة معلومات عما يلي:</a:t>
            </a:r>
            <a:endParaRPr lang="en-GB" sz="2800" dirty="0"/>
          </a:p>
          <a:p>
            <a:pPr algn="r" rtl="1">
              <a:defRPr/>
            </a:pPr>
            <a:endParaRPr lang="en-GB" sz="2800" dirty="0"/>
          </a:p>
          <a:p>
            <a:pPr marL="342900" indent="-342900" algn="r" rtl="1">
              <a:buFont typeface="Wingdings" pitchFamily="2" charset="2"/>
              <a:buChar char="ü"/>
              <a:defRPr/>
            </a:pPr>
            <a:r>
              <a:rPr lang="ar-EG" sz="2800" i="1" dirty="0" smtClean="0"/>
              <a:t>تمكُّن الأشخاص من الاستعانة بالقانون من أجل الحماية من التمييز</a:t>
            </a:r>
            <a:endParaRPr lang="en-GB" sz="2800" i="1" dirty="0"/>
          </a:p>
          <a:p>
            <a:pPr marL="342900" indent="-342900" algn="r" rtl="1">
              <a:buFont typeface="Wingdings" pitchFamily="2" charset="2"/>
              <a:buChar char="ü"/>
              <a:defRPr/>
            </a:pPr>
            <a:r>
              <a:rPr lang="ar-EG" sz="2800" i="1" dirty="0" smtClean="0"/>
              <a:t>التدابير الفعالة المتخذة لضمان توفير الحماية القانونية</a:t>
            </a:r>
            <a:endParaRPr lang="en-GB" sz="2800" i="1" dirty="0"/>
          </a:p>
          <a:p>
            <a:pPr marL="342900" indent="-342900" algn="r" rtl="1">
              <a:buFont typeface="Wingdings" pitchFamily="2" charset="2"/>
              <a:buChar char="ü"/>
              <a:defRPr/>
            </a:pPr>
            <a:r>
              <a:rPr lang="ar-EG" sz="2800" i="1" dirty="0" smtClean="0"/>
              <a:t>السياسات والبرامج لتحقيق المساواة بحكم الواقع</a:t>
            </a:r>
            <a:endParaRPr lang="en-GB" sz="2800" i="1"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317500" y="274638"/>
            <a:ext cx="8439150" cy="1090612"/>
          </a:xfrm>
        </p:spPr>
        <p:txBody>
          <a:bodyPr/>
          <a:lstStyle/>
          <a:p>
            <a:pPr algn="ctr" eaLnBrk="1" hangingPunct="1"/>
            <a:r>
              <a:rPr lang="ar-SA" sz="3600" dirty="0" smtClean="0">
                <a:latin typeface="Arial" charset="0"/>
                <a:ea typeface="ＭＳ Ｐゴシック" pitchFamily="34" charset="-128"/>
                <a:cs typeface="Arial" charset="0"/>
              </a:rPr>
              <a:t>مثال: عدم التمييز</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557213" y="1365250"/>
            <a:ext cx="8199437"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57213" y="1365250"/>
            <a:ext cx="8199437" cy="4697413"/>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r" rtl="1">
              <a:defRPr/>
            </a:pPr>
            <a:r>
              <a:rPr lang="ar-SA" sz="2800" dirty="0" smtClean="0"/>
              <a:t>ردت </a:t>
            </a:r>
            <a:r>
              <a:rPr lang="ar-SA" sz="2800" b="1" dirty="0" smtClean="0"/>
              <a:t>الحكومة</a:t>
            </a:r>
            <a:r>
              <a:rPr lang="ar-SA" sz="2800" dirty="0" smtClean="0"/>
              <a:t> الإسبانية على النحو التالي:</a:t>
            </a:r>
            <a:endParaRPr lang="en-GB" sz="2800" dirty="0"/>
          </a:p>
          <a:p>
            <a:pPr algn="r" rtl="1">
              <a:defRPr/>
            </a:pPr>
            <a:endParaRPr lang="en-GB" sz="2800" dirty="0"/>
          </a:p>
          <a:p>
            <a:pPr marL="457200" indent="-457200" algn="r" rtl="1">
              <a:buFont typeface="Wingdings" pitchFamily="2" charset="2"/>
              <a:buChar char="ü"/>
              <a:defRPr/>
            </a:pPr>
            <a:r>
              <a:rPr lang="ar-SA" sz="2800" i="1" dirty="0" smtClean="0"/>
              <a:t>يكفل التشريع الامتثال الكامل للمادة 5</a:t>
            </a:r>
            <a:endParaRPr lang="en-GB" sz="2800" i="1" dirty="0"/>
          </a:p>
          <a:p>
            <a:pPr marL="457200" indent="-457200" algn="r" rtl="1">
              <a:buFont typeface="Wingdings" pitchFamily="2" charset="2"/>
              <a:buChar char="ü"/>
              <a:defRPr/>
            </a:pPr>
            <a:r>
              <a:rPr lang="ar-SA" sz="2800" i="1" dirty="0" smtClean="0"/>
              <a:t>ومع ذلك، </a:t>
            </a:r>
            <a:r>
              <a:rPr lang="ar-SA" sz="2800" i="1" dirty="0" smtClean="0">
                <a:solidFill>
                  <a:schemeClr val="bg1"/>
                </a:solidFill>
              </a:rPr>
              <a:t>قد يتعيَّن</a:t>
            </a:r>
            <a:r>
              <a:rPr lang="ar-LB" sz="2800" i="1" dirty="0" smtClean="0">
                <a:solidFill>
                  <a:schemeClr val="bg1"/>
                </a:solidFill>
              </a:rPr>
              <a:t> مراجعة </a:t>
            </a:r>
            <a:r>
              <a:rPr lang="ar-SA" sz="2800" i="1" dirty="0" smtClean="0">
                <a:solidFill>
                  <a:schemeClr val="bg1"/>
                </a:solidFill>
              </a:rPr>
              <a:t>بعض </a:t>
            </a:r>
            <a:r>
              <a:rPr lang="ar-SA" sz="2800" i="1" dirty="0" smtClean="0"/>
              <a:t>التشريعات في ضوء الاتفاقية</a:t>
            </a:r>
            <a:endParaRPr lang="en-GB" sz="2800" i="1" dirty="0"/>
          </a:p>
          <a:p>
            <a:pPr marL="457200" indent="-457200" algn="r" rtl="1">
              <a:buFont typeface="Wingdings" pitchFamily="2" charset="2"/>
              <a:buChar char="ü"/>
              <a:defRPr/>
            </a:pPr>
            <a:r>
              <a:rPr lang="ar-SA" sz="2800" i="1" dirty="0" smtClean="0"/>
              <a:t>وتوجد آليات فعالة للإشراف </a:t>
            </a:r>
            <a:r>
              <a:rPr lang="ar-SA" sz="2800" i="1" dirty="0" err="1" smtClean="0"/>
              <a:t>والجزاءات</a:t>
            </a:r>
            <a:endParaRPr lang="en-GB" sz="2800" i="1" dirty="0"/>
          </a:p>
          <a:p>
            <a:pPr marL="457200" indent="-457200" algn="r" rtl="1">
              <a:buFont typeface="Wingdings" pitchFamily="2" charset="2"/>
              <a:buChar char="ü"/>
              <a:defRPr/>
            </a:pPr>
            <a:endParaRPr lang="en-GB" sz="2800" i="1" dirty="0"/>
          </a:p>
          <a:p>
            <a:pPr algn="ctr" rtl="1">
              <a:defRPr/>
            </a:pPr>
            <a:endParaRPr lang="en-GB" sz="2800"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17500" y="274638"/>
            <a:ext cx="8439150" cy="1090612"/>
          </a:xfrm>
        </p:spPr>
        <p:txBody>
          <a:bodyPr/>
          <a:lstStyle/>
          <a:p>
            <a:pPr algn="ctr" rtl="1" eaLnBrk="1" hangingPunct="1"/>
            <a:r>
              <a:rPr lang="ar-SA" sz="3600" dirty="0" smtClean="0">
                <a:latin typeface="Arial" charset="0"/>
                <a:ea typeface="ＭＳ Ｐゴシック" pitchFamily="34" charset="-128"/>
                <a:cs typeface="Arial" charset="0"/>
              </a:rPr>
              <a:t>مثال: عدم التمييز</a:t>
            </a:r>
            <a:endParaRPr lang="fr-FR" sz="3600" dirty="0" smtClean="0">
              <a:latin typeface="Arial" charset="0"/>
              <a:ea typeface="ＭＳ Ｐゴシック" pitchFamily="34" charset="-128"/>
              <a:cs typeface="Arial" charset="0"/>
            </a:endParaRPr>
          </a:p>
        </p:txBody>
      </p:sp>
      <p:sp>
        <p:nvSpPr>
          <p:cNvPr id="13315"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457200" indent="-4572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buFont typeface="Wingdings" pitchFamily="2" charset="2"/>
              <a:buChar char="ü"/>
            </a:pPr>
            <a:endParaRPr lang="en-US" sz="2400">
              <a:cs typeface="Arial" charset="0"/>
            </a:endParaRPr>
          </a:p>
        </p:txBody>
      </p:sp>
      <p:sp>
        <p:nvSpPr>
          <p:cNvPr id="2" name="Rectangle 1"/>
          <p:cNvSpPr/>
          <p:nvPr/>
        </p:nvSpPr>
        <p:spPr>
          <a:xfrm>
            <a:off x="596900" y="1093788"/>
            <a:ext cx="8159750" cy="4968875"/>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r" rtl="1">
              <a:defRPr/>
            </a:pPr>
            <a:endParaRPr lang="en-GB" sz="2800" dirty="0"/>
          </a:p>
          <a:p>
            <a:pPr algn="r" rtl="1">
              <a:defRPr/>
            </a:pPr>
            <a:r>
              <a:rPr lang="ar-SA" sz="2800" dirty="0" smtClean="0"/>
              <a:t>جاء في </a:t>
            </a:r>
            <a:r>
              <a:rPr lang="ar-SA" sz="2800" b="1" dirty="0" smtClean="0"/>
              <a:t>التقرير البديل</a:t>
            </a:r>
            <a:r>
              <a:rPr lang="ar-SA" sz="2800" dirty="0" smtClean="0"/>
              <a:t> الإسباني ما يلي:</a:t>
            </a:r>
            <a:endParaRPr lang="en-GB" sz="2800" dirty="0"/>
          </a:p>
          <a:p>
            <a:pPr algn="r" rtl="1">
              <a:defRPr/>
            </a:pPr>
            <a:endParaRPr lang="en-GB" sz="2800" dirty="0"/>
          </a:p>
          <a:p>
            <a:pPr marL="457200" indent="-457200" algn="r" rtl="1">
              <a:buFont typeface="Wingdings" pitchFamily="2" charset="2"/>
              <a:buChar char="ü"/>
              <a:defRPr/>
            </a:pPr>
            <a:r>
              <a:rPr lang="ar-SA" sz="2800" i="1" dirty="0" smtClean="0"/>
              <a:t>التشريعات لا تمتثل للاتفاقية</a:t>
            </a:r>
            <a:endParaRPr lang="en-GB" sz="2800" i="1" dirty="0"/>
          </a:p>
          <a:p>
            <a:pPr algn="r" rtl="1">
              <a:defRPr/>
            </a:pPr>
            <a:r>
              <a:rPr lang="ar-SA" sz="2800" i="1" dirty="0" smtClean="0"/>
              <a:t>	×	اشتراط 33 في المائة للإعاقة</a:t>
            </a:r>
            <a:endParaRPr lang="en-GB" sz="2800" i="1" dirty="0"/>
          </a:p>
          <a:p>
            <a:pPr marL="457200" indent="-457200" algn="r" rtl="1">
              <a:buFont typeface="Wingdings" pitchFamily="2" charset="2"/>
              <a:buChar char="ü"/>
              <a:defRPr/>
            </a:pPr>
            <a:r>
              <a:rPr lang="ar-SA" sz="2800" i="1" dirty="0" smtClean="0"/>
              <a:t>آليات الإشراف </a:t>
            </a:r>
            <a:r>
              <a:rPr lang="ar-SA" sz="2800" i="1" dirty="0" err="1" smtClean="0"/>
              <a:t>والجزاءات</a:t>
            </a:r>
            <a:r>
              <a:rPr lang="ar-SA" sz="2800" i="1" dirty="0" smtClean="0"/>
              <a:t> غير فعالة</a:t>
            </a:r>
            <a:endParaRPr lang="en-GB" sz="2800" i="1" dirty="0"/>
          </a:p>
          <a:p>
            <a:pPr marL="914400" lvl="1" indent="-457200" algn="r" rtl="1">
              <a:buFont typeface="Calibri" pitchFamily="34" charset="0"/>
              <a:buChar char="×"/>
              <a:defRPr/>
            </a:pPr>
            <a:r>
              <a:rPr lang="ar-SA" sz="2800" i="1" dirty="0" smtClean="0"/>
              <a:t>لا توجد بيانات</a:t>
            </a:r>
            <a:endParaRPr lang="en-GB" sz="2800" i="1" dirty="0"/>
          </a:p>
          <a:p>
            <a:pPr marL="914400" lvl="1" indent="-457200" algn="r" rtl="1">
              <a:buFont typeface="Calibri" pitchFamily="34" charset="0"/>
              <a:buChar char="×"/>
              <a:defRPr/>
            </a:pPr>
            <a:r>
              <a:rPr lang="ar-SA" sz="2800" i="1" dirty="0" smtClean="0"/>
              <a:t>لم يتم اتخاذ أي إجراء بشأن 10 شكاوى مقدَّمة</a:t>
            </a:r>
            <a:endParaRPr lang="en-GB" sz="2800" i="1" dirty="0"/>
          </a:p>
          <a:p>
            <a:pPr marL="914400" lvl="1" indent="-457200" algn="r" rtl="1">
              <a:buFont typeface="Calibri" pitchFamily="34" charset="0"/>
              <a:buChar char="×"/>
              <a:defRPr/>
            </a:pPr>
            <a:r>
              <a:rPr lang="ar-SA" sz="2800" i="1" dirty="0" smtClean="0"/>
              <a:t>لا توجد تغطية إقليمية</a:t>
            </a:r>
            <a:endParaRPr lang="en-GB" sz="2800" i="1" dirty="0"/>
          </a:p>
          <a:p>
            <a:pPr marL="914400" lvl="1" indent="-457200" algn="r" rtl="1">
              <a:buFont typeface="Calibri" pitchFamily="34" charset="0"/>
              <a:buChar char="×"/>
              <a:defRPr/>
            </a:pPr>
            <a:r>
              <a:rPr lang="ar-SA" sz="2800" i="1" dirty="0" smtClean="0"/>
              <a:t>الإجراءات بطيئة</a:t>
            </a:r>
            <a:endParaRPr lang="en-GB" sz="2800" i="1" dirty="0"/>
          </a:p>
          <a:p>
            <a:pPr marL="457200" indent="-457200" algn="r" rtl="1">
              <a:buFont typeface="Calibri" pitchFamily="34" charset="0"/>
              <a:buChar char="×"/>
              <a:defRPr/>
            </a:pPr>
            <a:endParaRPr lang="en-GB" sz="2800" i="1"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4.xml><?xml version="1.0" encoding="utf-8"?>
<ds:datastoreItem xmlns:ds="http://schemas.openxmlformats.org/officeDocument/2006/customXml" ds:itemID="{3271D53C-3F00-45C1-BC00-DC919BF95ADB}">
  <ds:schemaRefs>
    <ds:schemaRef ds:uri="http://www.w3.org/XML/1998/namespace"/>
    <ds:schemaRef ds:uri="http://purl.org/dc/elements/1.1/"/>
    <ds:schemaRef ds:uri="http://schemas.microsoft.com/office/2006/documentManagement/types"/>
    <ds:schemaRef ds:uri="http://purl.org/dc/terms/"/>
    <ds:schemaRef ds:uri="http://schemas.openxmlformats.org/package/2006/metadata/core-properties"/>
    <ds:schemaRef ds:uri="http://schemas.microsoft.com/sharepoint/v3"/>
    <ds:schemaRef ds:uri="http://schemas.microsoft.com/office/2006/metadata/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3005</TotalTime>
  <Words>696</Words>
  <Application>Microsoft Office PowerPoint</Application>
  <PresentationFormat>On-screen Show (4:3)</PresentationFormat>
  <Paragraphs>204</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Thème Office</vt:lpstr>
      <vt:lpstr>تقديم التقارير البديلة إلى اللجنة المعنية بحقوق الأشخاص ذوي الإعاقة</vt:lpstr>
      <vt:lpstr>PowerPoint Presentation</vt:lpstr>
      <vt:lpstr>دورة التقارير</vt:lpstr>
      <vt:lpstr>ما هو التقرير البديل</vt:lpstr>
      <vt:lpstr>المنهجية</vt:lpstr>
      <vt:lpstr>جمع البيانات</vt:lpstr>
      <vt:lpstr>مثال: عدم التمييز</vt:lpstr>
      <vt:lpstr>مثال: عدم التمييز</vt:lpstr>
      <vt:lpstr>مثال: عدم التمييز</vt:lpstr>
      <vt:lpstr>معلومات مفيدة لصياغة التوصيات</vt:lpstr>
      <vt:lpstr>مثال: توصية بشأن عدم التمييز </vt:lpstr>
      <vt:lpstr>هيكل التقرير</vt:lpstr>
      <vt:lpstr>تقديم التقرير إلى اللجنة</vt:lpstr>
      <vt:lpstr>المتابعة</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Disability Portfolio OHCHR</cp:lastModifiedBy>
  <cp:revision>233</cp:revision>
  <cp:lastPrinted>2015-08-09T15:16:05Z</cp:lastPrinted>
  <dcterms:created xsi:type="dcterms:W3CDTF">2010-05-19T14:44:31Z</dcterms:created>
  <dcterms:modified xsi:type="dcterms:W3CDTF">2015-10-08T13:14:52Z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